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70" r:id="rId3"/>
    <p:sldId id="271" r:id="rId4"/>
    <p:sldId id="272" r:id="rId5"/>
    <p:sldId id="274" r:id="rId6"/>
    <p:sldId id="275" r:id="rId7"/>
    <p:sldId id="276" r:id="rId8"/>
    <p:sldId id="257" r:id="rId9"/>
    <p:sldId id="277" r:id="rId10"/>
    <p:sldId id="278" r:id="rId11"/>
    <p:sldId id="279" r:id="rId12"/>
    <p:sldId id="258" r:id="rId13"/>
    <p:sldId id="280" r:id="rId14"/>
    <p:sldId id="281" r:id="rId15"/>
    <p:sldId id="259" r:id="rId16"/>
    <p:sldId id="282" r:id="rId17"/>
    <p:sldId id="283" r:id="rId18"/>
    <p:sldId id="260" r:id="rId19"/>
    <p:sldId id="261" r:id="rId20"/>
    <p:sldId id="262" r:id="rId21"/>
    <p:sldId id="284" r:id="rId22"/>
    <p:sldId id="285" r:id="rId23"/>
    <p:sldId id="286" r:id="rId24"/>
    <p:sldId id="287" r:id="rId25"/>
    <p:sldId id="263" r:id="rId26"/>
    <p:sldId id="288" r:id="rId27"/>
    <p:sldId id="289" r:id="rId28"/>
    <p:sldId id="290" r:id="rId29"/>
    <p:sldId id="291" r:id="rId30"/>
    <p:sldId id="292" r:id="rId31"/>
    <p:sldId id="293" r:id="rId32"/>
    <p:sldId id="264" r:id="rId33"/>
    <p:sldId id="294" r:id="rId34"/>
    <p:sldId id="266" r:id="rId35"/>
    <p:sldId id="267" r:id="rId36"/>
    <p:sldId id="265" r:id="rId37"/>
    <p:sldId id="295" r:id="rId38"/>
    <p:sldId id="268" r:id="rId39"/>
    <p:sldId id="296" r:id="rId40"/>
    <p:sldId id="297" r:id="rId41"/>
    <p:sldId id="298" r:id="rId42"/>
    <p:sldId id="301" r:id="rId43"/>
    <p:sldId id="302" r:id="rId44"/>
    <p:sldId id="299" r:id="rId45"/>
    <p:sldId id="300" r:id="rId4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89"/>
    <p:restoredTop sz="74490"/>
  </p:normalViewPr>
  <p:slideViewPr>
    <p:cSldViewPr snapToGrid="0">
      <p:cViewPr varScale="1">
        <p:scale>
          <a:sx n="66" d="100"/>
          <a:sy n="66" d="100"/>
        </p:scale>
        <p:origin x="2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7" name="Shape 11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 name="Shape 11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This state information could be analogous to a counter or pointer in a traditional</a:t>
            </a:r>
          </a:p>
          <a:p>
            <a:r>
              <a:rPr lang="en-US" sz="2200" dirty="0">
                <a:effectLst/>
                <a:latin typeface="Helvetica Neue"/>
                <a:ea typeface="Helvetica Neue"/>
                <a:cs typeface="Helvetica Neue"/>
                <a:sym typeface="Helvetica Neue"/>
              </a:rPr>
              <a:t>computer program. It has nothing to do with the content of the input specifically,</a:t>
            </a:r>
          </a:p>
          <a:p>
            <a:r>
              <a:rPr lang="en-US" sz="2200">
                <a:effectLst/>
                <a:latin typeface="Helvetica Neue"/>
                <a:ea typeface="Helvetica Neue"/>
                <a:cs typeface="Helvetica Neue"/>
                <a:sym typeface="Helvetica Neue"/>
              </a:rPr>
              <a:t>but it helps the model to organize its processing.</a:t>
            </a:r>
          </a:p>
          <a:p>
            <a:endParaRPr lang="en-LB"/>
          </a:p>
        </p:txBody>
      </p:sp>
    </p:spTree>
    <p:extLst>
      <p:ext uri="{BB962C8B-B14F-4D97-AF65-F5344CB8AC3E}">
        <p14:creationId xmlns:p14="http://schemas.microsoft.com/office/powerpoint/2010/main" val="2666873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B" dirty="0"/>
          </a:p>
        </p:txBody>
      </p:sp>
    </p:spTree>
    <p:extLst>
      <p:ext uri="{BB962C8B-B14F-4D97-AF65-F5344CB8AC3E}">
        <p14:creationId xmlns:p14="http://schemas.microsoft.com/office/powerpoint/2010/main" val="214542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000" dirty="0">
                <a:latin typeface="Helvetica" pitchFamily="2" charset="0"/>
              </a:rPr>
              <a:t>Deep learning is a particular kind of machine learning that achieves great power and flexibility</a:t>
            </a:r>
            <a:endParaRPr lang="en-US" sz="2200" dirty="0">
              <a:effectLst/>
              <a:latin typeface="Helvetica Neue"/>
              <a:ea typeface="Helvetica Neue"/>
              <a:cs typeface="Helvetica Neue"/>
              <a:sym typeface="Helvetica Neue"/>
            </a:endParaRPr>
          </a:p>
          <a:p>
            <a:r>
              <a:rPr lang="en-US" sz="2200" dirty="0">
                <a:effectLst/>
                <a:latin typeface="Helvetica Neue"/>
                <a:ea typeface="Helvetica Neue"/>
                <a:cs typeface="Helvetica Neue"/>
                <a:sym typeface="Helvetica Neue"/>
              </a:rPr>
              <a:t>by learning to represent the world as a nested hierarchy of concepts, with each concept defined in relation to simpler concepts, and more abstract representations computed in terms of less abstract ones.</a:t>
            </a:r>
          </a:p>
          <a:p>
            <a:endParaRPr lang="en-LB" dirty="0"/>
          </a:p>
        </p:txBody>
      </p:sp>
    </p:spTree>
    <p:extLst>
      <p:ext uri="{BB962C8B-B14F-4D97-AF65-F5344CB8AC3E}">
        <p14:creationId xmlns:p14="http://schemas.microsoft.com/office/powerpoint/2010/main" val="2793967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r>
              <a:rPr lang="en-LB" dirty="0"/>
              <a:t>ybernetics : </a:t>
            </a:r>
            <a:r>
              <a:rPr lang="en-US" sz="2200" b="0" i="0" dirty="0">
                <a:effectLst/>
                <a:latin typeface="Helvetica Neue"/>
                <a:ea typeface="Helvetica Neue"/>
                <a:cs typeface="Helvetica Neue"/>
                <a:sym typeface="Helvetica Neue"/>
              </a:rPr>
              <a:t>the science of communications and automatic control systems in both machines and living things.</a:t>
            </a:r>
            <a:endParaRPr lang="en-LB" dirty="0"/>
          </a:p>
        </p:txBody>
      </p:sp>
    </p:spTree>
    <p:extLst>
      <p:ext uri="{BB962C8B-B14F-4D97-AF65-F5344CB8AC3E}">
        <p14:creationId xmlns:p14="http://schemas.microsoft.com/office/powerpoint/2010/main" val="353597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For example, suppose we have a vision system that can recognize</a:t>
            </a:r>
          </a:p>
          <a:p>
            <a:r>
              <a:rPr lang="en-US" sz="2200" dirty="0">
                <a:effectLst/>
                <a:latin typeface="Helvetica Neue"/>
                <a:ea typeface="Helvetica Neue"/>
                <a:cs typeface="Helvetica Neue"/>
                <a:sym typeface="Helvetica Neue"/>
              </a:rPr>
              <a:t>cars, trucks, and birds and these objects can each be red, green, or blue. One way</a:t>
            </a:r>
          </a:p>
          <a:p>
            <a:r>
              <a:rPr lang="en-US" sz="2200" dirty="0">
                <a:effectLst/>
                <a:latin typeface="Helvetica Neue"/>
                <a:ea typeface="Helvetica Neue"/>
                <a:cs typeface="Helvetica Neue"/>
                <a:sym typeface="Helvetica Neue"/>
              </a:rPr>
              <a:t>of representing these inputs would be to have a separate neuron or hidden unit</a:t>
            </a:r>
          </a:p>
          <a:p>
            <a:r>
              <a:rPr lang="en-US" sz="2200" dirty="0">
                <a:effectLst/>
                <a:latin typeface="Helvetica Neue"/>
                <a:ea typeface="Helvetica Neue"/>
                <a:cs typeface="Helvetica Neue"/>
                <a:sym typeface="Helvetica Neue"/>
              </a:rPr>
              <a:t>that activates for each of the nine possible combinations: red truck, red car, red</a:t>
            </a:r>
          </a:p>
          <a:p>
            <a:r>
              <a:rPr lang="en-US" sz="2200" dirty="0">
                <a:effectLst/>
                <a:latin typeface="Helvetica Neue"/>
                <a:ea typeface="Helvetica Neue"/>
                <a:cs typeface="Helvetica Neue"/>
                <a:sym typeface="Helvetica Neue"/>
              </a:rPr>
              <a:t>bird, green truck, and so on. This requires nine different neurons, and each neuron</a:t>
            </a:r>
          </a:p>
          <a:p>
            <a:r>
              <a:rPr lang="en-US" sz="2200" dirty="0">
                <a:effectLst/>
                <a:latin typeface="Helvetica Neue"/>
                <a:ea typeface="Helvetica Neue"/>
                <a:cs typeface="Helvetica Neue"/>
                <a:sym typeface="Helvetica Neue"/>
              </a:rPr>
              <a:t>must independently learn the concept of color and object identity. One way to</a:t>
            </a:r>
          </a:p>
          <a:p>
            <a:r>
              <a:rPr lang="en-US" sz="2200" dirty="0">
                <a:effectLst/>
                <a:latin typeface="Helvetica Neue"/>
                <a:ea typeface="Helvetica Neue"/>
                <a:cs typeface="Helvetica Neue"/>
                <a:sym typeface="Helvetica Neue"/>
              </a:rPr>
              <a:t>improve on this situation is to use a distributed representation, with three neurons</a:t>
            </a:r>
          </a:p>
          <a:p>
            <a:r>
              <a:rPr lang="en-US" sz="2200" dirty="0">
                <a:effectLst/>
                <a:latin typeface="Helvetica Neue"/>
                <a:ea typeface="Helvetica Neue"/>
                <a:cs typeface="Helvetica Neue"/>
                <a:sym typeface="Helvetica Neue"/>
              </a:rPr>
              <a:t>describing the color and three neurons describing the object identity. This requires</a:t>
            </a:r>
          </a:p>
          <a:p>
            <a:r>
              <a:rPr lang="en-US" sz="2200" dirty="0">
                <a:effectLst/>
                <a:latin typeface="Helvetica Neue"/>
                <a:ea typeface="Helvetica Neue"/>
                <a:cs typeface="Helvetica Neue"/>
                <a:sym typeface="Helvetica Neue"/>
              </a:rPr>
              <a:t>only six neurons total instead of nine, and the neuron describing redness is able to </a:t>
            </a:r>
          </a:p>
          <a:p>
            <a:r>
              <a:rPr lang="en-US" sz="2200" dirty="0">
                <a:effectLst/>
                <a:latin typeface="Helvetica Neue"/>
                <a:ea typeface="Helvetica Neue"/>
                <a:cs typeface="Helvetica Neue"/>
                <a:sym typeface="Helvetica Neue"/>
              </a:rPr>
              <a:t>learn about redness from images of cars, trucks and birds, not only from images</a:t>
            </a:r>
          </a:p>
          <a:p>
            <a:r>
              <a:rPr lang="en-US" sz="2200" dirty="0">
                <a:effectLst/>
                <a:latin typeface="Helvetica Neue"/>
                <a:ea typeface="Helvetica Neue"/>
                <a:cs typeface="Helvetica Neue"/>
                <a:sym typeface="Helvetica Neue"/>
              </a:rPr>
              <a:t>of one specific category of objects. </a:t>
            </a:r>
          </a:p>
          <a:p>
            <a:endParaRPr lang="en-US" sz="2200" dirty="0">
              <a:effectLst/>
              <a:latin typeface="Helvetica Neue"/>
              <a:ea typeface="Helvetica Neue"/>
              <a:cs typeface="Helvetica Neue"/>
              <a:sym typeface="Helvetica Neue"/>
            </a:endParaRPr>
          </a:p>
          <a:p>
            <a:endParaRPr lang="en-LB" dirty="0"/>
          </a:p>
        </p:txBody>
      </p:sp>
    </p:spTree>
    <p:extLst>
      <p:ext uri="{BB962C8B-B14F-4D97-AF65-F5344CB8AC3E}">
        <p14:creationId xmlns:p14="http://schemas.microsoft.com/office/powerpoint/2010/main" val="3503580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dirty="0">
                <a:latin typeface="Helvetica" pitchFamily="2" charset="0"/>
              </a:rPr>
              <a:t>1. Adaptive linear element (</a:t>
            </a:r>
            <a:r>
              <a:rPr lang="en-US" sz="2000" dirty="0" err="1">
                <a:solidFill>
                  <a:srgbClr val="00FF00"/>
                </a:solidFill>
                <a:latin typeface="Helvetica" pitchFamily="2" charset="0"/>
              </a:rPr>
              <a:t>Widrow</a:t>
            </a:r>
            <a:r>
              <a:rPr lang="en-US" sz="2000" dirty="0">
                <a:solidFill>
                  <a:srgbClr val="00FF00"/>
                </a:solidFill>
                <a:latin typeface="Helvetica" pitchFamily="2" charset="0"/>
              </a:rPr>
              <a:t> and Hoff</a:t>
            </a:r>
            <a:r>
              <a:rPr lang="en-US" sz="2000" dirty="0">
                <a:latin typeface="Helvetica" pitchFamily="2" charset="0"/>
              </a:rPr>
              <a:t>, </a:t>
            </a:r>
            <a:r>
              <a:rPr lang="en-US" sz="2000" dirty="0">
                <a:solidFill>
                  <a:srgbClr val="00FF00"/>
                </a:solidFill>
                <a:latin typeface="Helvetica" pitchFamily="2" charset="0"/>
              </a:rPr>
              <a:t>1960</a:t>
            </a:r>
            <a:r>
              <a:rPr lang="en-US" sz="2000" dirty="0">
                <a:latin typeface="Helvetica" pitchFamily="2" charset="0"/>
              </a:rPr>
              <a:t>)</a:t>
            </a:r>
          </a:p>
          <a:p>
            <a:pPr algn="l"/>
            <a:r>
              <a:rPr lang="en-US" sz="2000" dirty="0">
                <a:latin typeface="Helvetica" pitchFamily="2" charset="0"/>
              </a:rPr>
              <a:t>2. </a:t>
            </a:r>
            <a:r>
              <a:rPr lang="en-US" sz="2000" dirty="0" err="1">
                <a:latin typeface="Helvetica" pitchFamily="2" charset="0"/>
              </a:rPr>
              <a:t>Neocognitron</a:t>
            </a:r>
            <a:r>
              <a:rPr lang="en-US" sz="2000" dirty="0">
                <a:latin typeface="Helvetica" pitchFamily="2" charset="0"/>
              </a:rPr>
              <a:t> (</a:t>
            </a:r>
            <a:r>
              <a:rPr lang="en-US" sz="2000" dirty="0">
                <a:solidFill>
                  <a:srgbClr val="00FF00"/>
                </a:solidFill>
                <a:latin typeface="Helvetica" pitchFamily="2" charset="0"/>
              </a:rPr>
              <a:t>Fukushima</a:t>
            </a:r>
            <a:r>
              <a:rPr lang="en-US" sz="2000" dirty="0">
                <a:latin typeface="Helvetica" pitchFamily="2" charset="0"/>
              </a:rPr>
              <a:t>, </a:t>
            </a:r>
            <a:r>
              <a:rPr lang="en-US" sz="2000" dirty="0">
                <a:solidFill>
                  <a:srgbClr val="00FF00"/>
                </a:solidFill>
                <a:latin typeface="Helvetica" pitchFamily="2" charset="0"/>
              </a:rPr>
              <a:t>1980</a:t>
            </a:r>
            <a:r>
              <a:rPr lang="en-US" sz="2000" dirty="0">
                <a:latin typeface="Helvetica" pitchFamily="2" charset="0"/>
              </a:rPr>
              <a:t>)</a:t>
            </a:r>
          </a:p>
          <a:p>
            <a:pPr algn="l"/>
            <a:r>
              <a:rPr lang="en-US" sz="2000" dirty="0">
                <a:latin typeface="Helvetica" pitchFamily="2" charset="0"/>
              </a:rPr>
              <a:t>3. GPU-accelerated convolutional network (</a:t>
            </a:r>
            <a:r>
              <a:rPr lang="en-US" sz="2000" dirty="0" err="1">
                <a:solidFill>
                  <a:srgbClr val="00FF00"/>
                </a:solidFill>
                <a:latin typeface="Helvetica" pitchFamily="2" charset="0"/>
              </a:rPr>
              <a:t>Chellapilla</a:t>
            </a:r>
            <a:r>
              <a:rPr lang="en-US" sz="2000" dirty="0">
                <a:solidFill>
                  <a:srgbClr val="00FF00"/>
                </a:solidFill>
                <a:latin typeface="Helvetica" pitchFamily="2" charset="0"/>
              </a:rPr>
              <a:t> et al.</a:t>
            </a:r>
            <a:r>
              <a:rPr lang="en-US" sz="2000" dirty="0">
                <a:latin typeface="Helvetica" pitchFamily="2" charset="0"/>
              </a:rPr>
              <a:t>, </a:t>
            </a:r>
            <a:r>
              <a:rPr lang="en-US" sz="2000" dirty="0">
                <a:solidFill>
                  <a:srgbClr val="00FF00"/>
                </a:solidFill>
                <a:latin typeface="Helvetica" pitchFamily="2" charset="0"/>
              </a:rPr>
              <a:t>2006</a:t>
            </a:r>
            <a:r>
              <a:rPr lang="en-US" sz="2000" dirty="0">
                <a:latin typeface="Helvetica" pitchFamily="2" charset="0"/>
              </a:rPr>
              <a:t>)</a:t>
            </a:r>
          </a:p>
          <a:p>
            <a:pPr algn="l"/>
            <a:r>
              <a:rPr lang="en-US" sz="2000" dirty="0">
                <a:latin typeface="Helvetica" pitchFamily="2" charset="0"/>
              </a:rPr>
              <a:t>4. Deep Boltzmann machine (</a:t>
            </a:r>
            <a:r>
              <a:rPr lang="en-US" sz="2000" dirty="0" err="1">
                <a:solidFill>
                  <a:srgbClr val="00FF00"/>
                </a:solidFill>
                <a:latin typeface="Helvetica" pitchFamily="2" charset="0"/>
              </a:rPr>
              <a:t>Salakhutdinov</a:t>
            </a:r>
            <a:r>
              <a:rPr lang="en-US" sz="2000" dirty="0">
                <a:solidFill>
                  <a:srgbClr val="00FF00"/>
                </a:solidFill>
                <a:latin typeface="Helvetica" pitchFamily="2" charset="0"/>
              </a:rPr>
              <a:t> and Hinton</a:t>
            </a:r>
            <a:r>
              <a:rPr lang="en-US" sz="2000" dirty="0">
                <a:latin typeface="Helvetica" pitchFamily="2" charset="0"/>
              </a:rPr>
              <a:t>, </a:t>
            </a:r>
            <a:r>
              <a:rPr lang="en-US" sz="2000" dirty="0">
                <a:solidFill>
                  <a:srgbClr val="00FF00"/>
                </a:solidFill>
                <a:latin typeface="Helvetica" pitchFamily="2" charset="0"/>
              </a:rPr>
              <a:t>2009a</a:t>
            </a:r>
            <a:r>
              <a:rPr lang="en-US" sz="2000" dirty="0">
                <a:latin typeface="Helvetica" pitchFamily="2" charset="0"/>
              </a:rPr>
              <a:t>)</a:t>
            </a:r>
          </a:p>
          <a:p>
            <a:pPr algn="l"/>
            <a:r>
              <a:rPr lang="en-US" sz="2000" dirty="0">
                <a:latin typeface="Helvetica" pitchFamily="2" charset="0"/>
              </a:rPr>
              <a:t>5. Unsupervised convolutional network (</a:t>
            </a:r>
            <a:r>
              <a:rPr lang="en-US" sz="2000" dirty="0">
                <a:solidFill>
                  <a:srgbClr val="00FF00"/>
                </a:solidFill>
                <a:latin typeface="Helvetica" pitchFamily="2" charset="0"/>
              </a:rPr>
              <a:t>Jarrett et al.</a:t>
            </a:r>
            <a:r>
              <a:rPr lang="en-US" sz="2000" dirty="0">
                <a:latin typeface="Helvetica" pitchFamily="2" charset="0"/>
              </a:rPr>
              <a:t>, </a:t>
            </a:r>
            <a:r>
              <a:rPr lang="en-US" sz="2000" dirty="0">
                <a:solidFill>
                  <a:srgbClr val="00FF00"/>
                </a:solidFill>
                <a:latin typeface="Helvetica" pitchFamily="2" charset="0"/>
              </a:rPr>
              <a:t>2009</a:t>
            </a:r>
            <a:r>
              <a:rPr lang="en-US" sz="2000" dirty="0">
                <a:latin typeface="Helvetica" pitchFamily="2" charset="0"/>
              </a:rPr>
              <a:t>)</a:t>
            </a:r>
          </a:p>
          <a:p>
            <a:pPr algn="l"/>
            <a:r>
              <a:rPr lang="en-US" sz="2000" dirty="0">
                <a:latin typeface="Helvetica" pitchFamily="2" charset="0"/>
              </a:rPr>
              <a:t>6. GPU-accelerated multilayer perceptron (</a:t>
            </a:r>
            <a:r>
              <a:rPr lang="en-US" sz="2000" dirty="0" err="1">
                <a:solidFill>
                  <a:srgbClr val="00FF00"/>
                </a:solidFill>
                <a:latin typeface="Helvetica" pitchFamily="2" charset="0"/>
              </a:rPr>
              <a:t>Ciresan</a:t>
            </a:r>
            <a:r>
              <a:rPr lang="en-US" sz="2000" dirty="0">
                <a:solidFill>
                  <a:srgbClr val="00FF00"/>
                </a:solidFill>
                <a:latin typeface="Helvetica" pitchFamily="2" charset="0"/>
              </a:rPr>
              <a:t> et al.</a:t>
            </a:r>
            <a:r>
              <a:rPr lang="en-US" sz="2000" dirty="0">
                <a:latin typeface="Helvetica" pitchFamily="2" charset="0"/>
              </a:rPr>
              <a:t>, </a:t>
            </a:r>
            <a:r>
              <a:rPr lang="en-US" sz="2000" dirty="0">
                <a:solidFill>
                  <a:srgbClr val="00FF00"/>
                </a:solidFill>
                <a:latin typeface="Helvetica" pitchFamily="2" charset="0"/>
              </a:rPr>
              <a:t>2010</a:t>
            </a:r>
            <a:r>
              <a:rPr lang="en-US" sz="2000" dirty="0">
                <a:latin typeface="Helvetica" pitchFamily="2" charset="0"/>
              </a:rPr>
              <a:t>)</a:t>
            </a:r>
          </a:p>
          <a:p>
            <a:pPr algn="l"/>
            <a:r>
              <a:rPr lang="en-US" sz="2000" dirty="0">
                <a:latin typeface="Helvetica" pitchFamily="2" charset="0"/>
              </a:rPr>
              <a:t>7. Distributed autoencoder (</a:t>
            </a:r>
            <a:r>
              <a:rPr lang="en-US" sz="2000" dirty="0">
                <a:solidFill>
                  <a:srgbClr val="00FF00"/>
                </a:solidFill>
                <a:latin typeface="Helvetica" pitchFamily="2" charset="0"/>
              </a:rPr>
              <a:t>Le et al.</a:t>
            </a:r>
            <a:r>
              <a:rPr lang="en-US" sz="2000" dirty="0">
                <a:latin typeface="Helvetica" pitchFamily="2" charset="0"/>
              </a:rPr>
              <a:t>, </a:t>
            </a:r>
            <a:r>
              <a:rPr lang="en-US" sz="2000" dirty="0">
                <a:solidFill>
                  <a:srgbClr val="00FF00"/>
                </a:solidFill>
                <a:latin typeface="Helvetica" pitchFamily="2" charset="0"/>
              </a:rPr>
              <a:t>2012</a:t>
            </a:r>
            <a:r>
              <a:rPr lang="en-US" sz="2000" dirty="0">
                <a:latin typeface="Helvetica" pitchFamily="2" charset="0"/>
              </a:rPr>
              <a:t>)</a:t>
            </a:r>
          </a:p>
          <a:p>
            <a:pPr algn="l"/>
            <a:r>
              <a:rPr lang="en-US" sz="2000" dirty="0">
                <a:latin typeface="Helvetica" pitchFamily="2" charset="0"/>
              </a:rPr>
              <a:t>8. Multi-GPU convolutional network (</a:t>
            </a:r>
            <a:r>
              <a:rPr lang="en-US" sz="2000" dirty="0" err="1">
                <a:solidFill>
                  <a:srgbClr val="00FF00"/>
                </a:solidFill>
                <a:latin typeface="Helvetica" pitchFamily="2" charset="0"/>
              </a:rPr>
              <a:t>Krizhevsky</a:t>
            </a:r>
            <a:r>
              <a:rPr lang="en-US" sz="2000" dirty="0">
                <a:solidFill>
                  <a:srgbClr val="00FF00"/>
                </a:solidFill>
                <a:latin typeface="Helvetica" pitchFamily="2" charset="0"/>
              </a:rPr>
              <a:t> et al.</a:t>
            </a:r>
            <a:r>
              <a:rPr lang="en-US" sz="2000" dirty="0">
                <a:latin typeface="Helvetica" pitchFamily="2" charset="0"/>
              </a:rPr>
              <a:t>, </a:t>
            </a:r>
            <a:r>
              <a:rPr lang="en-US" sz="2000" dirty="0">
                <a:solidFill>
                  <a:srgbClr val="00FF00"/>
                </a:solidFill>
                <a:latin typeface="Helvetica" pitchFamily="2" charset="0"/>
              </a:rPr>
              <a:t>2012</a:t>
            </a:r>
            <a:r>
              <a:rPr lang="en-US" sz="2000" dirty="0">
                <a:latin typeface="Helvetica" pitchFamily="2" charset="0"/>
              </a:rPr>
              <a:t>)</a:t>
            </a:r>
          </a:p>
          <a:p>
            <a:pPr algn="l"/>
            <a:r>
              <a:rPr lang="en-US" sz="2000" dirty="0">
                <a:latin typeface="Helvetica" pitchFamily="2" charset="0"/>
              </a:rPr>
              <a:t>9. COTS HPC unsupervised convolutional network (</a:t>
            </a:r>
            <a:r>
              <a:rPr lang="en-US" sz="2000" dirty="0">
                <a:solidFill>
                  <a:srgbClr val="00FF00"/>
                </a:solidFill>
                <a:latin typeface="Helvetica" pitchFamily="2" charset="0"/>
              </a:rPr>
              <a:t>Coates et al.</a:t>
            </a:r>
            <a:r>
              <a:rPr lang="en-US" sz="2000" dirty="0">
                <a:latin typeface="Helvetica" pitchFamily="2" charset="0"/>
              </a:rPr>
              <a:t>, </a:t>
            </a:r>
            <a:r>
              <a:rPr lang="en-US" sz="2000" dirty="0">
                <a:solidFill>
                  <a:srgbClr val="00FF00"/>
                </a:solidFill>
                <a:latin typeface="Helvetica" pitchFamily="2" charset="0"/>
              </a:rPr>
              <a:t>2013</a:t>
            </a:r>
            <a:r>
              <a:rPr lang="en-US" sz="2000" dirty="0">
                <a:latin typeface="Helvetica" pitchFamily="2" charset="0"/>
              </a:rPr>
              <a:t>)</a:t>
            </a:r>
          </a:p>
          <a:p>
            <a:pPr algn="l"/>
            <a:r>
              <a:rPr lang="en-US" sz="2000" dirty="0">
                <a:latin typeface="Helvetica" pitchFamily="2" charset="0"/>
              </a:rPr>
              <a:t>10. </a:t>
            </a:r>
            <a:r>
              <a:rPr lang="en-US" sz="2000" dirty="0" err="1">
                <a:latin typeface="Helvetica" pitchFamily="2" charset="0"/>
              </a:rPr>
              <a:t>GoogLeNet</a:t>
            </a:r>
            <a:r>
              <a:rPr lang="en-US" sz="2000" dirty="0">
                <a:latin typeface="Helvetica" pitchFamily="2" charset="0"/>
              </a:rPr>
              <a:t> (</a:t>
            </a:r>
            <a:r>
              <a:rPr lang="en-US" sz="2000" dirty="0" err="1">
                <a:solidFill>
                  <a:srgbClr val="00FF00"/>
                </a:solidFill>
                <a:latin typeface="Helvetica" pitchFamily="2" charset="0"/>
              </a:rPr>
              <a:t>Szegedy</a:t>
            </a:r>
            <a:r>
              <a:rPr lang="en-US" sz="2000" dirty="0">
                <a:solidFill>
                  <a:srgbClr val="00FF00"/>
                </a:solidFill>
                <a:latin typeface="Helvetica" pitchFamily="2" charset="0"/>
              </a:rPr>
              <a:t> et al.</a:t>
            </a:r>
            <a:r>
              <a:rPr lang="en-US" sz="2000" dirty="0">
                <a:latin typeface="Helvetica" pitchFamily="2" charset="0"/>
              </a:rPr>
              <a:t>, </a:t>
            </a:r>
            <a:r>
              <a:rPr lang="en-US" sz="2000" dirty="0">
                <a:solidFill>
                  <a:srgbClr val="00FF00"/>
                </a:solidFill>
                <a:latin typeface="Helvetica" pitchFamily="2" charset="0"/>
              </a:rPr>
              <a:t>2014a</a:t>
            </a:r>
            <a:r>
              <a:rPr lang="en-US" sz="2000" dirty="0">
                <a:latin typeface="Helvetica" pitchFamily="2" charset="0"/>
              </a:rPr>
              <a:t>)</a:t>
            </a:r>
            <a:endParaRPr lang="en-US" sz="2000" dirty="0">
              <a:solidFill>
                <a:srgbClr val="00FF00"/>
              </a:solidFill>
              <a:latin typeface="Helvetica" pitchFamily="2" charset="0"/>
            </a:endParaRPr>
          </a:p>
          <a:p>
            <a:endParaRPr lang="en-LB" dirty="0"/>
          </a:p>
        </p:txBody>
      </p:sp>
    </p:spTree>
    <p:extLst>
      <p:ext uri="{BB962C8B-B14F-4D97-AF65-F5344CB8AC3E}">
        <p14:creationId xmlns:p14="http://schemas.microsoft.com/office/powerpoint/2010/main" val="3051231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n-US" sz="2000" dirty="0">
                <a:latin typeface="Helvetica" pitchFamily="2" charset="0"/>
              </a:rPr>
              <a:t>The largest contest in object recognition is the ImageNet Large Scale Visual Recognition Challenge (ILSVRC) held each year</a:t>
            </a:r>
          </a:p>
          <a:p>
            <a:endParaRPr lang="en-LB" dirty="0"/>
          </a:p>
        </p:txBody>
      </p:sp>
    </p:spTree>
    <p:extLst>
      <p:ext uri="{BB962C8B-B14F-4D97-AF65-F5344CB8AC3E}">
        <p14:creationId xmlns:p14="http://schemas.microsoft.com/office/powerpoint/2010/main" val="624537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200" dirty="0">
                <a:effectLst/>
                <a:latin typeface="Helvetica Neue"/>
                <a:ea typeface="Helvetica Neue"/>
                <a:cs typeface="Helvetica Neue"/>
                <a:sym typeface="Helvetica Neue"/>
              </a:rPr>
              <a:t>https://</a:t>
            </a:r>
            <a:r>
              <a:rPr lang="en-US" sz="2200" dirty="0" err="1">
                <a:effectLst/>
                <a:latin typeface="Helvetica Neue"/>
                <a:ea typeface="Helvetica Neue"/>
                <a:cs typeface="Helvetica Neue"/>
                <a:sym typeface="Helvetica Neue"/>
              </a:rPr>
              <a:t>deeplearning.mit.edu</a:t>
            </a:r>
            <a:endParaRPr lang="en-US" sz="2200" dirty="0">
              <a:effectLst/>
              <a:latin typeface="Helvetica Neue"/>
              <a:ea typeface="Helvetica Neue"/>
              <a:cs typeface="Helvetica Neue"/>
              <a:sym typeface="Helvetica Neue"/>
            </a:endParaRPr>
          </a:p>
          <a:p>
            <a:r>
              <a:rPr lang="en-LB" dirty="0"/>
              <a:t>2020</a:t>
            </a:r>
          </a:p>
          <a:p>
            <a:endParaRPr lang="en-LB" dirty="0"/>
          </a:p>
        </p:txBody>
      </p:sp>
    </p:spTree>
    <p:extLst>
      <p:ext uri="{BB962C8B-B14F-4D97-AF65-F5344CB8AC3E}">
        <p14:creationId xmlns:p14="http://schemas.microsoft.com/office/powerpoint/2010/main" val="2494393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atin typeface="Helvetica"/>
                <a:ea typeface="Helvetica"/>
                <a:cs typeface="Helvetica"/>
                <a:sym typeface="Helvetica"/>
              </a:defRPr>
            </a:lvl1pPr>
            <a:lvl2pPr marL="0" indent="228600" algn="ctr">
              <a:spcBef>
                <a:spcPts val="0"/>
              </a:spcBef>
              <a:buSzTx/>
              <a:buNone/>
              <a:defRPr sz="3200">
                <a:latin typeface="Helvetica"/>
                <a:ea typeface="Helvetica"/>
                <a:cs typeface="Helvetica"/>
                <a:sym typeface="Helvetica"/>
              </a:defRPr>
            </a:lvl2pPr>
            <a:lvl3pPr marL="0" indent="457200" algn="ctr">
              <a:spcBef>
                <a:spcPts val="0"/>
              </a:spcBef>
              <a:buSzTx/>
              <a:buNone/>
              <a:defRPr sz="3200">
                <a:latin typeface="Helvetica"/>
                <a:ea typeface="Helvetica"/>
                <a:cs typeface="Helvetica"/>
                <a:sym typeface="Helvetica"/>
              </a:defRPr>
            </a:lvl3pPr>
            <a:lvl4pPr marL="0" indent="685800" algn="ctr">
              <a:spcBef>
                <a:spcPts val="0"/>
              </a:spcBef>
              <a:buSzTx/>
              <a:buNone/>
              <a:defRPr sz="3200">
                <a:latin typeface="Helvetica"/>
                <a:ea typeface="Helvetica"/>
                <a:cs typeface="Helvetica"/>
                <a:sym typeface="Helvetica"/>
              </a:defRPr>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atin typeface="+mn-lt"/>
                <a:ea typeface="+mn-ea"/>
                <a:cs typeface="+mn-cs"/>
                <a:sym typeface="Helvetica Light"/>
              </a:defRPr>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lvl1pPr>
              <a:spcBef>
                <a:spcPts val="3000"/>
              </a:spcBef>
              <a:buSzPct val="100000"/>
              <a:defRPr>
                <a:latin typeface="Helvetica"/>
                <a:ea typeface="Helvetica"/>
                <a:cs typeface="Helvetica"/>
                <a:sym typeface="Helvetica"/>
              </a:defRPr>
            </a:lvl1pPr>
            <a:lvl2pPr marL="889000" indent="-444500">
              <a:spcBef>
                <a:spcPts val="1200"/>
              </a:spcBef>
              <a:buFont typeface="Wingdings" pitchFamily="2" charset="2"/>
              <a:buChar char="q"/>
              <a:defRPr>
                <a:latin typeface="Helvetica"/>
                <a:ea typeface="Helvetica"/>
                <a:cs typeface="Helvetica"/>
                <a:sym typeface="Helvetica"/>
              </a:defRPr>
            </a:lvl2pPr>
            <a:lvl3pPr marL="1333500" indent="-444500">
              <a:spcBef>
                <a:spcPts val="1800"/>
              </a:spcBef>
              <a:buFont typeface="Courier New" panose="02070309020205020404" pitchFamily="49" charset="0"/>
              <a:buChar char="o"/>
              <a:defRPr>
                <a:latin typeface="Helvetica"/>
                <a:ea typeface="Helvetica"/>
                <a:cs typeface="Helvetica"/>
                <a:sym typeface="Helvetica"/>
              </a:defRPr>
            </a:lvl3pPr>
            <a:lvl4pPr>
              <a:spcBef>
                <a:spcPts val="3000"/>
              </a:spcBef>
              <a:defRPr>
                <a:latin typeface="Helvetica"/>
                <a:ea typeface="Helvetica"/>
                <a:cs typeface="Helvetica"/>
                <a:sym typeface="Helvetica"/>
              </a:defRPr>
            </a:lvl4pPr>
            <a:lvl5pPr>
              <a:spcBef>
                <a:spcPts val="3000"/>
              </a:spcBef>
              <a:defRPr>
                <a:latin typeface="Helvetica"/>
                <a:ea typeface="Helvetica"/>
                <a:cs typeface="Helvetica"/>
                <a:sym typeface="Helvetica"/>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58" name="(Goodfellow 2016)"/>
          <p:cNvSpPr/>
          <p:nvPr/>
        </p:nvSpPr>
        <p:spPr>
          <a:xfrm>
            <a:off x="11626490" y="9340850"/>
            <a:ext cx="1359620"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
            </a:lvl1pPr>
          </a:lstStyle>
          <a:p>
            <a:r>
              <a:t>(Goodfellow 2016)</a:t>
            </a:r>
          </a:p>
        </p:txBody>
      </p:sp>
      <p:sp>
        <p:nvSpPr>
          <p:cNvPr id="5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6" name="Image"/>
          <p:cNvSpPr>
            <a:spLocks noGrp="1"/>
          </p:cNvSpPr>
          <p:nvPr>
            <p:ph type="pic" idx="13"/>
          </p:nvPr>
        </p:nvSpPr>
        <p:spPr>
          <a:xfrm>
            <a:off x="4533900" y="2603500"/>
            <a:ext cx="9429750" cy="6286500"/>
          </a:xfrm>
          <a:prstGeom prst="rect">
            <a:avLst/>
          </a:prstGeom>
        </p:spPr>
        <p:txBody>
          <a:bodyPr lIns="91439" tIns="45719" rIns="91439" bIns="45719" anchor="t">
            <a:noAutofit/>
          </a:bodyPr>
          <a:lstStyle/>
          <a:p>
            <a:endParaRPr/>
          </a:p>
        </p:txBody>
      </p:sp>
      <p:sp>
        <p:nvSpPr>
          <p:cNvPr id="67" name="Title Text"/>
          <p:cNvSpPr>
            <a:spLocks noGrp="1"/>
          </p:cNvSpPr>
          <p:nvPr>
            <p:ph type="title"/>
          </p:nvPr>
        </p:nvSpPr>
        <p:spPr>
          <a:prstGeom prst="rect">
            <a:avLst/>
          </a:prstGeom>
        </p:spPr>
        <p:txBody>
          <a:bodyPr/>
          <a:lstStyle>
            <a:lvl1pPr>
              <a:defRPr>
                <a:latin typeface="+mn-lt"/>
                <a:ea typeface="+mn-ea"/>
                <a:cs typeface="+mn-cs"/>
                <a:sym typeface="Helvetica Light"/>
              </a:defRPr>
            </a:lvl1pPr>
          </a:lstStyle>
          <a:p>
            <a:r>
              <a:t>Title Text</a:t>
            </a:r>
          </a:p>
        </p:txBody>
      </p:sp>
      <p:sp>
        <p:nvSpPr>
          <p:cNvPr id="68"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6" name="Body Level One…"/>
          <p:cNvSpPr>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4" name="Image"/>
          <p:cNvSpPr>
            <a:spLocks noGrp="1"/>
          </p:cNvSpPr>
          <p:nvPr>
            <p:ph type="pic" sz="quarter" idx="13"/>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14"/>
          </p:nvPr>
        </p:nvSpPr>
        <p:spPr>
          <a:xfrm>
            <a:off x="6502400" y="886747"/>
            <a:ext cx="5867400" cy="3911601"/>
          </a:xfrm>
          <a:prstGeom prst="rect">
            <a:avLst/>
          </a:prstGeom>
        </p:spPr>
        <p:txBody>
          <a:bodyPr lIns="91439" tIns="45719" rIns="91439" bIns="45719" anchor="t">
            <a:noAutofit/>
          </a:bodyPr>
          <a:lstStyle/>
          <a:p>
            <a:endParaRPr/>
          </a:p>
        </p:txBody>
      </p:sp>
      <p:sp>
        <p:nvSpPr>
          <p:cNvPr id="86" name="Image"/>
          <p:cNvSpPr>
            <a:spLocks noGrp="1"/>
          </p:cNvSpPr>
          <p:nvPr>
            <p:ph type="pic" idx="15"/>
          </p:nvPr>
        </p:nvSpPr>
        <p:spPr>
          <a:xfrm>
            <a:off x="-2374900" y="889000"/>
            <a:ext cx="11976100" cy="7984067"/>
          </a:xfrm>
          <a:prstGeom prst="rect">
            <a:avLst/>
          </a:prstGeom>
        </p:spPr>
        <p:txBody>
          <a:bodyPr lIns="91439" tIns="45719" rIns="91439" bIns="45719" anchor="t">
            <a:noAutofit/>
          </a:bodyPr>
          <a:lstStyle/>
          <a:p>
            <a:endParaRPr/>
          </a:p>
        </p:txBody>
      </p:sp>
      <p:sp>
        <p:nvSpPr>
          <p:cNvPr id="8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5"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3" name="Image"/>
          <p:cNvSpPr>
            <a:spLocks noGrp="1"/>
          </p:cNvSpPr>
          <p:nvPr>
            <p:ph type="pic" idx="13"/>
          </p:nvPr>
        </p:nvSpPr>
        <p:spPr>
          <a:xfrm>
            <a:off x="-812800" y="0"/>
            <a:ext cx="15232066" cy="10160000"/>
          </a:xfrm>
          <a:prstGeom prst="rect">
            <a:avLst/>
          </a:prstGeom>
        </p:spPr>
        <p:txBody>
          <a:bodyPr lIns="91439" tIns="45719" rIns="91439" bIns="45719" anchor="t">
            <a:noAutofit/>
          </a:bodyPr>
          <a:lstStyle/>
          <a:p>
            <a:endParaRPr/>
          </a:p>
        </p:txBody>
      </p:sp>
      <p:sp>
        <p:nvSpPr>
          <p:cNvPr id="10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dirty="0"/>
              <a:t>Title Text</a:t>
            </a:r>
          </a:p>
        </p:txBody>
      </p:sp>
      <p:sp>
        <p:nvSpPr>
          <p:cNvPr id="3"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chorCtr="0">
            <a:normAutofit/>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atin typeface="+mn-lt"/>
                <a:ea typeface="+mn-ea"/>
                <a:cs typeface="+mn-cs"/>
                <a:sym typeface="Helvetica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584200" latinLnBrk="0">
        <a:lnSpc>
          <a:spcPct val="100000"/>
        </a:lnSpc>
        <a:spcBef>
          <a:spcPts val="0"/>
        </a:spcBef>
        <a:spcAft>
          <a:spcPts val="0"/>
        </a:spcAft>
        <a:buClrTx/>
        <a:buSzTx/>
        <a:buFontTx/>
        <a:buNone/>
        <a:tabLst/>
        <a:defRPr sz="6600" b="0" i="0" u="none" strike="noStrike" cap="none" spc="0" baseline="0">
          <a:solidFill>
            <a:srgbClr val="000000"/>
          </a:solidFill>
          <a:uFillTx/>
          <a:latin typeface="Helvetica"/>
          <a:ea typeface="Helvetica"/>
          <a:cs typeface="Helvetica"/>
          <a:sym typeface="Helvetica"/>
        </a:defRPr>
      </a:lvl1pPr>
      <a:lvl2pPr marL="0" marR="0" indent="2286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2pPr>
      <a:lvl3pPr marL="0" marR="0" indent="4572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3pPr>
      <a:lvl4pPr marL="0" marR="0" indent="6858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4pPr>
      <a:lvl5pPr marL="0" marR="0" indent="9144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5pPr>
      <a:lvl6pPr marL="0" marR="0" indent="11430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6pPr>
      <a:lvl7pPr marL="0" marR="0" indent="13716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7pPr>
      <a:lvl8pPr marL="0" marR="0" indent="16002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8pPr>
      <a:lvl9pPr marL="0" marR="0" indent="1828800" algn="ctr" defTabSz="584200" latinLnBrk="0">
        <a:lnSpc>
          <a:spcPct val="100000"/>
        </a:lnSpc>
        <a:spcBef>
          <a:spcPts val="0"/>
        </a:spcBef>
        <a:spcAft>
          <a:spcPts val="0"/>
        </a:spcAft>
        <a:buClrTx/>
        <a:buSzTx/>
        <a:buFontTx/>
        <a:buNone/>
        <a:tabLst/>
        <a:defRPr sz="8000" b="0" i="0" u="none" strike="noStrike" cap="none" spc="0" baseline="0">
          <a:solidFill>
            <a:srgbClr val="000000"/>
          </a:solidFill>
          <a:uFillTx/>
          <a:latin typeface="Helvetica"/>
          <a:ea typeface="Helvetica"/>
          <a:cs typeface="Helvetica"/>
          <a:sym typeface="Helvetica"/>
        </a:defRPr>
      </a:lvl9pPr>
    </p:titleStyle>
    <p:bodyStyle>
      <a:lvl1pPr marL="4445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1200"/>
        </a:spcBef>
        <a:spcAft>
          <a:spcPts val="0"/>
        </a:spcAft>
        <a:buClrTx/>
        <a:buSzPct val="75000"/>
        <a:buFont typeface="Wingdings" pitchFamily="2" charset="2"/>
        <a:buChar char="q"/>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1200"/>
        </a:spcBef>
        <a:spcAft>
          <a:spcPts val="0"/>
        </a:spcAft>
        <a:buClrTx/>
        <a:buSzPct val="75000"/>
        <a:buFont typeface="Courier New" panose="02070309020205020404" pitchFamily="49" charset="0"/>
        <a:buChar char="o"/>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1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0VH1Lim8gL8&amp;" TargetMode="External"/><Relationship Id="rId2" Type="http://schemas.openxmlformats.org/officeDocument/2006/relationships/hyperlink" Target="https://www.youtube.com/watch?v=vi7lACKOUao"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Introduction"/>
          <p:cNvSpPr>
            <a:spLocks noGrp="1"/>
          </p:cNvSpPr>
          <p:nvPr>
            <p:ph type="ctrTitle"/>
          </p:nvPr>
        </p:nvSpPr>
        <p:spPr>
          <a:prstGeom prst="rect">
            <a:avLst/>
          </a:prstGeom>
        </p:spPr>
        <p:txBody>
          <a:bodyPr/>
          <a:lstStyle/>
          <a:p>
            <a:r>
              <a:rPr dirty="0"/>
              <a:t>Introduction</a:t>
            </a:r>
          </a:p>
        </p:txBody>
      </p:sp>
      <p:sp>
        <p:nvSpPr>
          <p:cNvPr id="121" name="Lecture slides for Chapter 1 of Deep Learning…"/>
          <p:cNvSpPr>
            <a:spLocks noGrp="1"/>
          </p:cNvSpPr>
          <p:nvPr>
            <p:ph type="subTitle" sz="quarter" idx="1"/>
          </p:nvPr>
        </p:nvSpPr>
        <p:spPr>
          <a:xfrm>
            <a:off x="1270000" y="5029199"/>
            <a:ext cx="10464800" cy="2173705"/>
          </a:xfrm>
          <a:prstGeom prst="rect">
            <a:avLst/>
          </a:prstGeom>
        </p:spPr>
        <p:txBody>
          <a:bodyPr>
            <a:normAutofit lnSpcReduction="10000"/>
          </a:bodyPr>
          <a:lstStyle/>
          <a:p>
            <a:pPr defTabSz="531622">
              <a:defRPr sz="2912"/>
            </a:pPr>
            <a:r>
              <a:rPr dirty="0"/>
              <a:t>Lecture slides for Chapter 1 of </a:t>
            </a:r>
            <a:r>
              <a:rPr i="1" dirty="0"/>
              <a:t>Deep Learning</a:t>
            </a:r>
          </a:p>
          <a:p>
            <a:pPr defTabSz="531622">
              <a:defRPr sz="2912"/>
            </a:pPr>
            <a:r>
              <a:rPr dirty="0"/>
              <a:t>www.deeplearningbook.org</a:t>
            </a:r>
            <a:endParaRPr i="1" dirty="0"/>
          </a:p>
          <a:p>
            <a:pPr defTabSz="531622">
              <a:defRPr sz="2912"/>
            </a:pPr>
            <a:r>
              <a:rPr dirty="0"/>
              <a:t>Ian Goodfellow</a:t>
            </a:r>
            <a:endParaRPr lang="en-US" dirty="0"/>
          </a:p>
          <a:p>
            <a:pPr defTabSz="531622">
              <a:defRPr sz="2912"/>
            </a:pPr>
            <a:endParaRPr dirty="0"/>
          </a:p>
          <a:p>
            <a:pPr defTabSz="531622">
              <a:defRPr sz="2912"/>
            </a:pPr>
            <a:r>
              <a:rPr lang="en-US" dirty="0">
                <a:solidFill>
                  <a:schemeClr val="accent1"/>
                </a:solidFill>
              </a:rPr>
              <a:t>Adapted by: </a:t>
            </a:r>
            <a:r>
              <a:rPr lang="en-US" dirty="0" err="1">
                <a:solidFill>
                  <a:schemeClr val="accent1"/>
                </a:solidFill>
              </a:rPr>
              <a:t>m.n.</a:t>
            </a:r>
            <a:r>
              <a:rPr lang="en-US" dirty="0">
                <a:solidFill>
                  <a:schemeClr val="accent1"/>
                </a:solidFill>
              </a:rPr>
              <a:t> for CMPS 392 </a:t>
            </a:r>
          </a:p>
          <a:p>
            <a:pPr defTabSz="531622">
              <a:defRPr sz="2912"/>
            </a:pPr>
            <a:endParaRPr lang="en-US" dirty="0"/>
          </a:p>
        </p:txBody>
      </p:sp>
      <p:pic>
        <p:nvPicPr>
          <p:cNvPr id="2" name="Picture 1">
            <a:extLst>
              <a:ext uri="{FF2B5EF4-FFF2-40B4-BE49-F238E27FC236}">
                <a16:creationId xmlns:a16="http://schemas.microsoft.com/office/drawing/2014/main" id="{FE441278-C35A-CA41-A757-9DE8DC0824C0}"/>
              </a:ext>
            </a:extLst>
          </p:cNvPr>
          <p:cNvPicPr>
            <a:picLocks noChangeAspect="1"/>
          </p:cNvPicPr>
          <p:nvPr/>
        </p:nvPicPr>
        <p:blipFill>
          <a:blip r:embed="rId2"/>
          <a:stretch>
            <a:fillRect/>
          </a:stretch>
        </p:blipFill>
        <p:spPr>
          <a:xfrm>
            <a:off x="9649239" y="6116051"/>
            <a:ext cx="2413000" cy="3175000"/>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6F32-36DE-B64E-BAE4-A090C2B8FAD4}"/>
              </a:ext>
            </a:extLst>
          </p:cNvPr>
          <p:cNvSpPr>
            <a:spLocks noGrp="1"/>
          </p:cNvSpPr>
          <p:nvPr>
            <p:ph type="title"/>
          </p:nvPr>
        </p:nvSpPr>
        <p:spPr/>
        <p:txBody>
          <a:bodyPr/>
          <a:lstStyle/>
          <a:p>
            <a:r>
              <a:rPr lang="en-LB" dirty="0"/>
              <a:t>Autoencoders </a:t>
            </a:r>
          </a:p>
        </p:txBody>
      </p:sp>
      <p:sp>
        <p:nvSpPr>
          <p:cNvPr id="3" name="Text Placeholder 2">
            <a:extLst>
              <a:ext uri="{FF2B5EF4-FFF2-40B4-BE49-F238E27FC236}">
                <a16:creationId xmlns:a16="http://schemas.microsoft.com/office/drawing/2014/main" id="{F294AE59-D6D2-B540-8669-BB9ED50A48C0}"/>
              </a:ext>
            </a:extLst>
          </p:cNvPr>
          <p:cNvSpPr>
            <a:spLocks noGrp="1"/>
          </p:cNvSpPr>
          <p:nvPr>
            <p:ph type="body" idx="1"/>
          </p:nvPr>
        </p:nvSpPr>
        <p:spPr/>
        <p:txBody>
          <a:bodyPr/>
          <a:lstStyle/>
          <a:p>
            <a:r>
              <a:rPr lang="en-US" dirty="0"/>
              <a:t>An autoencoder is the combination of an encoder function that converts the input data into a different representation, </a:t>
            </a:r>
          </a:p>
          <a:p>
            <a:r>
              <a:rPr lang="en-US" dirty="0"/>
              <a:t>and a decoder function that converts the new representation back into the original format.</a:t>
            </a:r>
          </a:p>
          <a:p>
            <a:r>
              <a:rPr lang="en-US" dirty="0"/>
              <a:t>Autoencoders are trained to preserve as much information</a:t>
            </a:r>
          </a:p>
          <a:p>
            <a:r>
              <a:rPr lang="en-US" dirty="0"/>
              <a:t>but are also trained to make the new representation have various nice properties. </a:t>
            </a:r>
            <a:endParaRPr lang="en-LB" dirty="0"/>
          </a:p>
        </p:txBody>
      </p:sp>
    </p:spTree>
    <p:extLst>
      <p:ext uri="{BB962C8B-B14F-4D97-AF65-F5344CB8AC3E}">
        <p14:creationId xmlns:p14="http://schemas.microsoft.com/office/powerpoint/2010/main" val="41497945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16268-A39A-A948-A8EF-9B803F60403C}"/>
              </a:ext>
            </a:extLst>
          </p:cNvPr>
          <p:cNvSpPr>
            <a:spLocks noGrp="1"/>
          </p:cNvSpPr>
          <p:nvPr>
            <p:ph type="title"/>
          </p:nvPr>
        </p:nvSpPr>
        <p:spPr/>
        <p:txBody>
          <a:bodyPr/>
          <a:lstStyle/>
          <a:p>
            <a:r>
              <a:rPr lang="en-US" dirty="0"/>
              <a:t>Factors of variation</a:t>
            </a:r>
            <a:endParaRPr lang="en-LB" dirty="0"/>
          </a:p>
        </p:txBody>
      </p:sp>
      <p:sp>
        <p:nvSpPr>
          <p:cNvPr id="3" name="Text Placeholder 2">
            <a:extLst>
              <a:ext uri="{FF2B5EF4-FFF2-40B4-BE49-F238E27FC236}">
                <a16:creationId xmlns:a16="http://schemas.microsoft.com/office/drawing/2014/main" id="{D3A2F1DE-9FD8-114C-BAE2-372D80EDB621}"/>
              </a:ext>
            </a:extLst>
          </p:cNvPr>
          <p:cNvSpPr>
            <a:spLocks noGrp="1"/>
          </p:cNvSpPr>
          <p:nvPr>
            <p:ph type="body" idx="1"/>
          </p:nvPr>
        </p:nvSpPr>
        <p:spPr/>
        <p:txBody>
          <a:bodyPr/>
          <a:lstStyle/>
          <a:p>
            <a:r>
              <a:rPr lang="en-US" dirty="0"/>
              <a:t>When analyzing an image of a car, the factors of variation include the position of the car, its color, and the angle and brightness of the sun.</a:t>
            </a:r>
          </a:p>
          <a:p>
            <a:r>
              <a:rPr lang="en-US" dirty="0"/>
              <a:t>When analyzing a speech recording, the factors of variation include the speaker’s age, their sex, their accent and the words that they are speaking</a:t>
            </a:r>
          </a:p>
          <a:p>
            <a:r>
              <a:rPr lang="en-LB" dirty="0"/>
              <a:t>How to </a:t>
            </a:r>
            <a:r>
              <a:rPr lang="en-US" i="1" dirty="0"/>
              <a:t>disentangle</a:t>
            </a:r>
            <a:r>
              <a:rPr lang="en-US" dirty="0"/>
              <a:t> the factors of variation and discard the ones that we do not care about?</a:t>
            </a:r>
          </a:p>
          <a:p>
            <a:endParaRPr lang="en-LB" dirty="0"/>
          </a:p>
        </p:txBody>
      </p:sp>
    </p:spTree>
    <p:extLst>
      <p:ext uri="{BB962C8B-B14F-4D97-AF65-F5344CB8AC3E}">
        <p14:creationId xmlns:p14="http://schemas.microsoft.com/office/powerpoint/2010/main" val="304291593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Depth: Repeated Composition"/>
          <p:cNvSpPr>
            <a:spLocks noGrp="1"/>
          </p:cNvSpPr>
          <p:nvPr>
            <p:ph type="title"/>
          </p:nvPr>
        </p:nvSpPr>
        <p:spPr>
          <a:prstGeom prst="rect">
            <a:avLst/>
          </a:prstGeom>
        </p:spPr>
        <p:txBody>
          <a:bodyPr>
            <a:normAutofit/>
          </a:bodyPr>
          <a:lstStyle>
            <a:lvl1pPr defTabSz="490727">
              <a:defRPr sz="6719"/>
            </a:lvl1pPr>
          </a:lstStyle>
          <a:p>
            <a:r>
              <a:rPr sz="6000" dirty="0"/>
              <a:t>Depth: Repeated Composition</a:t>
            </a:r>
          </a:p>
        </p:txBody>
      </p:sp>
      <p:pic>
        <p:nvPicPr>
          <p:cNvPr id="128" name="Image" descr="Image"/>
          <p:cNvPicPr>
            <a:picLocks noChangeAspect="1"/>
          </p:cNvPicPr>
          <p:nvPr/>
        </p:nvPicPr>
        <p:blipFill>
          <a:blip r:embed="rId2"/>
          <a:srcRect/>
          <a:stretch>
            <a:fillRect/>
          </a:stretch>
        </p:blipFill>
        <p:spPr>
          <a:xfrm>
            <a:off x="2453084" y="2204587"/>
            <a:ext cx="8098645" cy="6838481"/>
          </a:xfrm>
          <a:prstGeom prst="rect">
            <a:avLst/>
          </a:prstGeom>
          <a:ln w="12700">
            <a:miter lim="400000"/>
          </a:ln>
        </p:spPr>
      </p:pic>
      <p:sp>
        <p:nvSpPr>
          <p:cNvPr id="129" name="Figure 1.2"/>
          <p:cNvSpPr txBox="1"/>
          <p:nvPr/>
        </p:nvSpPr>
        <p:spPr>
          <a:xfrm>
            <a:off x="5415991" y="9156700"/>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1.2</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C11A-2F0D-B94C-B318-E6A964786FAC}"/>
              </a:ext>
            </a:extLst>
          </p:cNvPr>
          <p:cNvSpPr>
            <a:spLocks noGrp="1"/>
          </p:cNvSpPr>
          <p:nvPr>
            <p:ph type="title"/>
          </p:nvPr>
        </p:nvSpPr>
        <p:spPr/>
        <p:txBody>
          <a:bodyPr/>
          <a:lstStyle/>
          <a:p>
            <a:r>
              <a:rPr lang="en-US" dirty="0"/>
              <a:t>Multilayer perceptron (</a:t>
            </a:r>
            <a:r>
              <a:rPr lang="en-LB" dirty="0"/>
              <a:t>MLP)</a:t>
            </a:r>
          </a:p>
        </p:txBody>
      </p:sp>
      <p:sp>
        <p:nvSpPr>
          <p:cNvPr id="3" name="Text Placeholder 2">
            <a:extLst>
              <a:ext uri="{FF2B5EF4-FFF2-40B4-BE49-F238E27FC236}">
                <a16:creationId xmlns:a16="http://schemas.microsoft.com/office/drawing/2014/main" id="{F060415F-7706-FC48-B956-D517E35BD263}"/>
              </a:ext>
            </a:extLst>
          </p:cNvPr>
          <p:cNvSpPr>
            <a:spLocks noGrp="1"/>
          </p:cNvSpPr>
          <p:nvPr>
            <p:ph type="body" idx="1"/>
          </p:nvPr>
        </p:nvSpPr>
        <p:spPr/>
        <p:txBody>
          <a:bodyPr/>
          <a:lstStyle/>
          <a:p>
            <a:r>
              <a:rPr lang="en-US" dirty="0"/>
              <a:t>A multilayer perceptron is just a mathematical function mapping some set of input values to output values. </a:t>
            </a:r>
          </a:p>
          <a:p>
            <a:r>
              <a:rPr lang="en-US" dirty="0"/>
              <a:t>The function is formed by composing many simpler functions. </a:t>
            </a:r>
          </a:p>
          <a:p>
            <a:r>
              <a:rPr lang="en-US" dirty="0"/>
              <a:t>We can think of each application of a different mathematical function as providing a new representation of the input.</a:t>
            </a:r>
          </a:p>
          <a:p>
            <a:endParaRPr lang="en-LB" dirty="0"/>
          </a:p>
        </p:txBody>
      </p:sp>
    </p:spTree>
    <p:extLst>
      <p:ext uri="{BB962C8B-B14F-4D97-AF65-F5344CB8AC3E}">
        <p14:creationId xmlns:p14="http://schemas.microsoft.com/office/powerpoint/2010/main" val="271356070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FBF21-7446-2141-862B-C17E2E0E187C}"/>
              </a:ext>
            </a:extLst>
          </p:cNvPr>
          <p:cNvSpPr>
            <a:spLocks noGrp="1"/>
          </p:cNvSpPr>
          <p:nvPr>
            <p:ph type="title"/>
          </p:nvPr>
        </p:nvSpPr>
        <p:spPr/>
        <p:txBody>
          <a:bodyPr/>
          <a:lstStyle/>
          <a:p>
            <a:r>
              <a:rPr lang="en-LB" dirty="0"/>
              <a:t>Multi-step computer program</a:t>
            </a:r>
          </a:p>
        </p:txBody>
      </p:sp>
      <p:sp>
        <p:nvSpPr>
          <p:cNvPr id="3" name="Text Placeholder 2">
            <a:extLst>
              <a:ext uri="{FF2B5EF4-FFF2-40B4-BE49-F238E27FC236}">
                <a16:creationId xmlns:a16="http://schemas.microsoft.com/office/drawing/2014/main" id="{7FDDFC8B-7817-7A4B-9186-B4298B52ED2A}"/>
              </a:ext>
            </a:extLst>
          </p:cNvPr>
          <p:cNvSpPr>
            <a:spLocks noGrp="1"/>
          </p:cNvSpPr>
          <p:nvPr>
            <p:ph type="body" idx="1"/>
          </p:nvPr>
        </p:nvSpPr>
        <p:spPr/>
        <p:txBody>
          <a:bodyPr>
            <a:normAutofit lnSpcReduction="10000"/>
          </a:bodyPr>
          <a:lstStyle/>
          <a:p>
            <a:r>
              <a:rPr lang="en-US" dirty="0"/>
              <a:t>Another perspective is that depth allows the computer to learn a multi-step computer program. </a:t>
            </a:r>
          </a:p>
          <a:p>
            <a:r>
              <a:rPr lang="en-US" dirty="0"/>
              <a:t>Each layer of the representation can be thought of as the state of the computer’s memory after executing another set of instructions in parallel</a:t>
            </a:r>
          </a:p>
          <a:p>
            <a:r>
              <a:rPr lang="en-US" dirty="0"/>
              <a:t>Networks with greater depth can execute more instructions in sequence. </a:t>
            </a:r>
          </a:p>
          <a:p>
            <a:r>
              <a:rPr lang="en-US" dirty="0"/>
              <a:t>Sequential instructions offer great power because later instructions can refer back to the results of earlier instructions.</a:t>
            </a:r>
          </a:p>
          <a:p>
            <a:endParaRPr lang="en-LB" dirty="0"/>
          </a:p>
        </p:txBody>
      </p:sp>
    </p:spTree>
    <p:extLst>
      <p:ext uri="{BB962C8B-B14F-4D97-AF65-F5344CB8AC3E}">
        <p14:creationId xmlns:p14="http://schemas.microsoft.com/office/powerpoint/2010/main" val="384334683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mputational Graphs"/>
          <p:cNvSpPr>
            <a:spLocks noGrp="1"/>
          </p:cNvSpPr>
          <p:nvPr>
            <p:ph type="title"/>
          </p:nvPr>
        </p:nvSpPr>
        <p:spPr>
          <a:prstGeom prst="rect">
            <a:avLst/>
          </a:prstGeom>
        </p:spPr>
        <p:txBody>
          <a:bodyPr/>
          <a:lstStyle/>
          <a:p>
            <a:r>
              <a:t>Computational Graphs</a:t>
            </a:r>
          </a:p>
        </p:txBody>
      </p:sp>
      <p:pic>
        <p:nvPicPr>
          <p:cNvPr id="132" name="Image" descr="Image"/>
          <p:cNvPicPr>
            <a:picLocks noChangeAspect="1"/>
          </p:cNvPicPr>
          <p:nvPr/>
        </p:nvPicPr>
        <p:blipFill>
          <a:blip r:embed="rId3"/>
          <a:stretch>
            <a:fillRect/>
          </a:stretch>
        </p:blipFill>
        <p:spPr>
          <a:xfrm>
            <a:off x="1856538" y="3585113"/>
            <a:ext cx="9291723" cy="4914160"/>
          </a:xfrm>
          <a:prstGeom prst="rect">
            <a:avLst/>
          </a:prstGeom>
          <a:ln w="12700">
            <a:miter lim="400000"/>
          </a:ln>
        </p:spPr>
      </p:pic>
      <p:sp>
        <p:nvSpPr>
          <p:cNvPr id="133" name="Figure 1.3"/>
          <p:cNvSpPr txBox="1"/>
          <p:nvPr/>
        </p:nvSpPr>
        <p:spPr>
          <a:xfrm>
            <a:off x="5415991" y="8901429"/>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1.3</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9C206D-127D-9045-AA07-7BCCD74FACE5}"/>
                  </a:ext>
                </a:extLst>
              </p:cNvPr>
              <p:cNvSpPr txBox="1"/>
              <p:nvPr/>
            </p:nvSpPr>
            <p:spPr>
              <a:xfrm>
                <a:off x="1856538" y="2232624"/>
                <a:ext cx="9291723" cy="7730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LB" dirty="0"/>
                  <a:t>Logistic regression: </a:t>
                </a:r>
                <a14:m>
                  <m:oMath xmlns:m="http://schemas.openxmlformats.org/officeDocument/2006/math">
                    <m:r>
                      <m:rPr>
                        <m:nor/>
                      </m:rPr>
                      <a:rPr lang="en-US"/>
                      <m:t>p</m:t>
                    </m:r>
                    <m:d>
                      <m:dPr>
                        <m:ctrlPr>
                          <a:rPr lang="en-US" i="1" smtClean="0">
                            <a:latin typeface="Cambria Math" panose="02040503050406030204" pitchFamily="18" charset="0"/>
                          </a:rPr>
                        </m:ctrlPr>
                      </m:dPr>
                      <m:e>
                        <m:r>
                          <m:rPr>
                            <m:nor/>
                          </m:rPr>
                          <a:rPr lang="en-US"/>
                          <m:t>y</m:t>
                        </m:r>
                        <m:r>
                          <m:rPr>
                            <m:nor/>
                          </m:rPr>
                          <a:rPr lang="en-US"/>
                          <m:t> = 1</m:t>
                        </m:r>
                      </m:e>
                      <m:e>
                        <m:r>
                          <m:rPr>
                            <m:nor/>
                          </m:rPr>
                          <a:rPr lang="en-US" b="1"/>
                          <m:t>x</m:t>
                        </m:r>
                      </m:e>
                    </m:d>
                    <m:r>
                      <m:rPr>
                        <m:nor/>
                      </m:rPr>
                      <a:rPr lang="en-US"/>
                      <m:t>; </m:t>
                    </m:r>
                    <m:r>
                      <a:rPr lang="en-US" b="1" i="1">
                        <a:latin typeface="Cambria Math" panose="02040503050406030204" pitchFamily="18" charset="0"/>
                      </a:rPr>
                      <m:t>𝜽</m:t>
                    </m:r>
                    <m:r>
                      <m:rPr>
                        <m:nor/>
                      </m:rPr>
                      <a:rPr lang="el-GR"/>
                      <m:t>) =</m:t>
                    </m:r>
                    <m:r>
                      <m:rPr>
                        <m:sty m:val="p"/>
                      </m:rPr>
                      <a:rPr lang="en-US" i="1">
                        <a:latin typeface="Cambria Math" panose="02040503050406030204" pitchFamily="18" charset="0"/>
                      </a:rPr>
                      <m:t>σ</m:t>
                    </m:r>
                    <m:r>
                      <m:rPr>
                        <m:nor/>
                      </m:rPr>
                      <a:rPr lang="el-GR"/>
                      <m:t>(</m:t>
                    </m:r>
                    <m:sSup>
                      <m:sSupPr>
                        <m:ctrlPr>
                          <a:rPr lang="en-US" b="1" i="1">
                            <a:latin typeface="Cambria Math" panose="02040503050406030204" pitchFamily="18" charset="0"/>
                          </a:rPr>
                        </m:ctrlPr>
                      </m:sSupPr>
                      <m:e>
                        <m:r>
                          <a:rPr lang="en-US" b="1" i="1">
                            <a:latin typeface="Cambria Math" panose="02040503050406030204" pitchFamily="18" charset="0"/>
                          </a:rPr>
                          <m:t>𝜽</m:t>
                        </m:r>
                      </m:e>
                      <m:sup>
                        <m:r>
                          <m:rPr>
                            <m:nor/>
                          </m:rPr>
                          <a:rPr lang="en-US"/>
                          <m:t>T</m:t>
                        </m:r>
                      </m:sup>
                    </m:sSup>
                    <m:r>
                      <m:rPr>
                        <m:nor/>
                      </m:rPr>
                      <a:rPr lang="en-US" b="1"/>
                      <m:t>x</m:t>
                    </m:r>
                    <m:r>
                      <m:rPr>
                        <m:nor/>
                      </m:rPr>
                      <a:rPr lang="en-US"/>
                      <m:t>).</m:t>
                    </m:r>
                  </m:oMath>
                </a14:m>
                <a:endParaRPr lang="en-US" dirty="0"/>
              </a:p>
            </p:txBody>
          </p:sp>
        </mc:Choice>
        <mc:Fallback xmlns="">
          <p:sp>
            <p:nvSpPr>
              <p:cNvPr id="6" name="TextBox 5">
                <a:extLst>
                  <a:ext uri="{FF2B5EF4-FFF2-40B4-BE49-F238E27FC236}">
                    <a16:creationId xmlns:a16="http://schemas.microsoft.com/office/drawing/2014/main" id="{319C206D-127D-9045-AA07-7BCCD74FACE5}"/>
                  </a:ext>
                </a:extLst>
              </p:cNvPr>
              <p:cNvSpPr txBox="1">
                <a:spLocks noRot="1" noChangeAspect="1" noMove="1" noResize="1" noEditPoints="1" noAdjustHandles="1" noChangeArrowheads="1" noChangeShapeType="1" noTextEdit="1"/>
              </p:cNvSpPr>
              <p:nvPr/>
            </p:nvSpPr>
            <p:spPr>
              <a:xfrm>
                <a:off x="1856538" y="2232624"/>
                <a:ext cx="9291723" cy="773032"/>
              </a:xfrm>
              <a:prstGeom prst="rect">
                <a:avLst/>
              </a:prstGeom>
              <a:blipFill>
                <a:blip r:embed="rId4"/>
                <a:stretch>
                  <a:fillRect b="-27419"/>
                </a:stretch>
              </a:blipFill>
              <a:ln w="12700" cap="flat">
                <a:noFill/>
                <a:miter lim="400000"/>
              </a:ln>
              <a:effectLst/>
            </p:spPr>
            <p:txBody>
              <a:bodyPr/>
              <a:lstStyle/>
              <a:p>
                <a:r>
                  <a:rPr lang="en-LB">
                    <a:noFill/>
                  </a:rPr>
                  <a:t> </a:t>
                </a:r>
              </a:p>
            </p:txBody>
          </p:sp>
        </mc:Fallback>
      </mc:AlternateContent>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878A6-A414-0D4C-8D9D-E79F78D71C60}"/>
              </a:ext>
            </a:extLst>
          </p:cNvPr>
          <p:cNvSpPr>
            <a:spLocks noGrp="1"/>
          </p:cNvSpPr>
          <p:nvPr>
            <p:ph type="title"/>
          </p:nvPr>
        </p:nvSpPr>
        <p:spPr/>
        <p:txBody>
          <a:bodyPr/>
          <a:lstStyle/>
          <a:p>
            <a:r>
              <a:rPr lang="en-US" dirty="0"/>
              <a:t>N</a:t>
            </a:r>
            <a:r>
              <a:rPr lang="en-LB" dirty="0"/>
              <a:t>otion of depth</a:t>
            </a:r>
          </a:p>
        </p:txBody>
      </p:sp>
      <p:sp>
        <p:nvSpPr>
          <p:cNvPr id="3" name="Text Placeholder 2">
            <a:extLst>
              <a:ext uri="{FF2B5EF4-FFF2-40B4-BE49-F238E27FC236}">
                <a16:creationId xmlns:a16="http://schemas.microsoft.com/office/drawing/2014/main" id="{786A1B02-11B9-1449-9ABF-E0E01E9D0320}"/>
              </a:ext>
            </a:extLst>
          </p:cNvPr>
          <p:cNvSpPr>
            <a:spLocks noGrp="1"/>
          </p:cNvSpPr>
          <p:nvPr>
            <p:ph type="body" idx="1"/>
          </p:nvPr>
        </p:nvSpPr>
        <p:spPr/>
        <p:txBody>
          <a:bodyPr/>
          <a:lstStyle/>
          <a:p>
            <a:r>
              <a:rPr lang="en-US" dirty="0">
                <a:latin typeface="Helvetica Neue"/>
                <a:ea typeface="Helvetica Neue"/>
                <a:cs typeface="Helvetica Neue"/>
                <a:sym typeface="Helvetica Neue"/>
              </a:rPr>
              <a:t>Depth is the length of the longest path from input to output but depends on the definition of what constitutes a possible computational step.</a:t>
            </a:r>
          </a:p>
          <a:p>
            <a:pPr lvl="1"/>
            <a:r>
              <a:rPr lang="en-US" dirty="0"/>
              <a:t>If we use addition, multiplication and logistic </a:t>
            </a:r>
            <a:r>
              <a:rPr lang="en-US" dirty="0" err="1"/>
              <a:t>sigmoids</a:t>
            </a:r>
            <a:r>
              <a:rPr lang="en-US" dirty="0"/>
              <a:t> as the elements of our computer language, then this model has depth three. </a:t>
            </a:r>
          </a:p>
          <a:p>
            <a:pPr lvl="1"/>
            <a:r>
              <a:rPr lang="en-US" dirty="0"/>
              <a:t>If we view logistic regression as an element itself, then this model has depth one.</a:t>
            </a:r>
          </a:p>
          <a:p>
            <a:endParaRPr lang="en-LB" dirty="0"/>
          </a:p>
        </p:txBody>
      </p:sp>
    </p:spTree>
    <p:extLst>
      <p:ext uri="{BB962C8B-B14F-4D97-AF65-F5344CB8AC3E}">
        <p14:creationId xmlns:p14="http://schemas.microsoft.com/office/powerpoint/2010/main" val="154421439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4F846-2828-2B4C-8D3F-07A0869613C2}"/>
              </a:ext>
            </a:extLst>
          </p:cNvPr>
          <p:cNvSpPr>
            <a:spLocks noGrp="1"/>
          </p:cNvSpPr>
          <p:nvPr>
            <p:ph type="title"/>
          </p:nvPr>
        </p:nvSpPr>
        <p:spPr/>
        <p:txBody>
          <a:bodyPr/>
          <a:lstStyle/>
          <a:p>
            <a:r>
              <a:rPr lang="en-US" dirty="0"/>
              <a:t>D</a:t>
            </a:r>
            <a:r>
              <a:rPr lang="en-LB" dirty="0"/>
              <a:t>eep learning vs. machine learning</a:t>
            </a:r>
          </a:p>
        </p:txBody>
      </p:sp>
      <p:sp>
        <p:nvSpPr>
          <p:cNvPr id="3" name="Text Placeholder 2">
            <a:extLst>
              <a:ext uri="{FF2B5EF4-FFF2-40B4-BE49-F238E27FC236}">
                <a16:creationId xmlns:a16="http://schemas.microsoft.com/office/drawing/2014/main" id="{F560B4DC-7A92-D043-89C2-DB8F2DF6E71E}"/>
              </a:ext>
            </a:extLst>
          </p:cNvPr>
          <p:cNvSpPr>
            <a:spLocks noGrp="1"/>
          </p:cNvSpPr>
          <p:nvPr>
            <p:ph type="body" idx="1"/>
          </p:nvPr>
        </p:nvSpPr>
        <p:spPr/>
        <p:txBody>
          <a:bodyPr>
            <a:normAutofit/>
          </a:bodyPr>
          <a:lstStyle/>
          <a:p>
            <a:r>
              <a:rPr lang="en-US" dirty="0"/>
              <a:t>Deep learning is: </a:t>
            </a:r>
          </a:p>
          <a:p>
            <a:pPr lvl="1"/>
            <a:r>
              <a:rPr lang="en-US" dirty="0"/>
              <a:t>An approach to AI </a:t>
            </a:r>
          </a:p>
          <a:p>
            <a:pPr lvl="1"/>
            <a:r>
              <a:rPr lang="en-US" dirty="0"/>
              <a:t>A type of machine learning  </a:t>
            </a:r>
          </a:p>
          <a:p>
            <a:pPr lvl="1"/>
            <a:r>
              <a:rPr lang="en-US" dirty="0"/>
              <a:t>a technique that allows computer systems to improve with experience and data</a:t>
            </a:r>
          </a:p>
          <a:p>
            <a:pPr lvl="1"/>
            <a:r>
              <a:rPr lang="en-US" dirty="0"/>
              <a:t>can safely be regarded as the study of models that either involve a greater amount of composition of learned functions or learned concepts than traditional machine learning does.</a:t>
            </a:r>
          </a:p>
          <a:p>
            <a:endParaRPr lang="en-LB" dirty="0"/>
          </a:p>
        </p:txBody>
      </p:sp>
    </p:spTree>
    <p:extLst>
      <p:ext uri="{BB962C8B-B14F-4D97-AF65-F5344CB8AC3E}">
        <p14:creationId xmlns:p14="http://schemas.microsoft.com/office/powerpoint/2010/main" val="41604126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Machine Learning and AI"/>
          <p:cNvSpPr>
            <a:spLocks noGrp="1"/>
          </p:cNvSpPr>
          <p:nvPr>
            <p:ph type="title"/>
          </p:nvPr>
        </p:nvSpPr>
        <p:spPr>
          <a:prstGeom prst="rect">
            <a:avLst/>
          </a:prstGeom>
        </p:spPr>
        <p:txBody>
          <a:bodyPr/>
          <a:lstStyle>
            <a:lvl1pPr defTabSz="566674">
              <a:defRPr sz="7760"/>
            </a:lvl1pPr>
          </a:lstStyle>
          <a:p>
            <a:r>
              <a:t>Machine Learning and AI</a:t>
            </a:r>
          </a:p>
        </p:txBody>
      </p:sp>
      <p:pic>
        <p:nvPicPr>
          <p:cNvPr id="136" name="Image" descr="Image"/>
          <p:cNvPicPr>
            <a:picLocks noChangeAspect="1"/>
          </p:cNvPicPr>
          <p:nvPr/>
        </p:nvPicPr>
        <p:blipFill>
          <a:blip r:embed="rId3"/>
          <a:stretch>
            <a:fillRect/>
          </a:stretch>
        </p:blipFill>
        <p:spPr>
          <a:xfrm>
            <a:off x="3104503" y="2290505"/>
            <a:ext cx="6795794" cy="6925190"/>
          </a:xfrm>
          <a:prstGeom prst="rect">
            <a:avLst/>
          </a:prstGeom>
          <a:ln w="12700">
            <a:miter lim="400000"/>
          </a:ln>
        </p:spPr>
      </p:pic>
      <p:sp>
        <p:nvSpPr>
          <p:cNvPr id="137" name="Figure 1.4"/>
          <p:cNvSpPr txBox="1"/>
          <p:nvPr/>
        </p:nvSpPr>
        <p:spPr>
          <a:xfrm>
            <a:off x="5415991" y="9156700"/>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1.4</a:t>
            </a:r>
          </a:p>
        </p:txBody>
      </p:sp>
      <p:sp>
        <p:nvSpPr>
          <p:cNvPr id="2" name="Rectangle 1">
            <a:extLst>
              <a:ext uri="{FF2B5EF4-FFF2-40B4-BE49-F238E27FC236}">
                <a16:creationId xmlns:a16="http://schemas.microsoft.com/office/drawing/2014/main" id="{C13816CE-68DF-0E49-8B38-5C74258B2939}"/>
              </a:ext>
            </a:extLst>
          </p:cNvPr>
          <p:cNvSpPr/>
          <p:nvPr/>
        </p:nvSpPr>
        <p:spPr>
          <a:xfrm>
            <a:off x="9178403" y="2290505"/>
            <a:ext cx="3104503" cy="1569660"/>
          </a:xfrm>
          <a:prstGeom prst="rect">
            <a:avLst/>
          </a:prstGeom>
        </p:spPr>
        <p:txBody>
          <a:bodyPr wrap="square">
            <a:spAutoFit/>
          </a:bodyPr>
          <a:lstStyle/>
          <a:p>
            <a:pPr algn="l"/>
            <a:r>
              <a:rPr lang="en-US" sz="2400" dirty="0">
                <a:latin typeface="Helvetica" pitchFamily="2" charset="0"/>
              </a:rPr>
              <a:t>Machine learning can operate in complicated, real-world environments</a:t>
            </a:r>
          </a:p>
        </p:txBody>
      </p:sp>
      <p:sp>
        <p:nvSpPr>
          <p:cNvPr id="3" name="Rectangle 2">
            <a:extLst>
              <a:ext uri="{FF2B5EF4-FFF2-40B4-BE49-F238E27FC236}">
                <a16:creationId xmlns:a16="http://schemas.microsoft.com/office/drawing/2014/main" id="{0A8AB421-B8F4-5E45-968E-D504EA765601}"/>
              </a:ext>
            </a:extLst>
          </p:cNvPr>
          <p:cNvSpPr/>
          <p:nvPr/>
        </p:nvSpPr>
        <p:spPr>
          <a:xfrm>
            <a:off x="240632" y="5753100"/>
            <a:ext cx="2863871" cy="1938992"/>
          </a:xfrm>
          <a:prstGeom prst="rect">
            <a:avLst/>
          </a:prstGeom>
        </p:spPr>
        <p:txBody>
          <a:bodyPr wrap="square">
            <a:spAutoFit/>
          </a:bodyPr>
          <a:lstStyle/>
          <a:p>
            <a:pPr algn="l"/>
            <a:r>
              <a:rPr lang="en-US" sz="2400" dirty="0">
                <a:latin typeface="Helvetica" pitchFamily="2" charset="0"/>
              </a:rPr>
              <a:t>Deep learning is a particular kind of machine learning that achieves great power and flexibility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earning Multiple Components"/>
          <p:cNvSpPr>
            <a:spLocks noGrp="1"/>
          </p:cNvSpPr>
          <p:nvPr>
            <p:ph type="title"/>
          </p:nvPr>
        </p:nvSpPr>
        <p:spPr>
          <a:prstGeom prst="rect">
            <a:avLst/>
          </a:prstGeom>
        </p:spPr>
        <p:txBody>
          <a:bodyPr>
            <a:normAutofit/>
          </a:bodyPr>
          <a:lstStyle>
            <a:lvl1pPr defTabSz="490727">
              <a:defRPr sz="6719"/>
            </a:lvl1pPr>
          </a:lstStyle>
          <a:p>
            <a:r>
              <a:rPr sz="6000" dirty="0"/>
              <a:t>Learning Multiple Components</a:t>
            </a:r>
          </a:p>
        </p:txBody>
      </p:sp>
      <p:pic>
        <p:nvPicPr>
          <p:cNvPr id="140" name="Image" descr="Image"/>
          <p:cNvPicPr>
            <a:picLocks noChangeAspect="1"/>
          </p:cNvPicPr>
          <p:nvPr/>
        </p:nvPicPr>
        <p:blipFill>
          <a:blip r:embed="rId2"/>
          <a:stretch>
            <a:fillRect/>
          </a:stretch>
        </p:blipFill>
        <p:spPr>
          <a:xfrm>
            <a:off x="3697376" y="1986056"/>
            <a:ext cx="5610049" cy="7806218"/>
          </a:xfrm>
          <a:prstGeom prst="rect">
            <a:avLst/>
          </a:prstGeom>
          <a:ln w="12700">
            <a:miter lim="400000"/>
          </a:ln>
        </p:spPr>
      </p:pic>
      <p:sp>
        <p:nvSpPr>
          <p:cNvPr id="141" name="Figure 1.5"/>
          <p:cNvSpPr txBox="1"/>
          <p:nvPr/>
        </p:nvSpPr>
        <p:spPr>
          <a:xfrm>
            <a:off x="3774232" y="2421609"/>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Figure 1.5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2D7DA-3F07-46D5-B8FD-09A63498B788}"/>
              </a:ext>
            </a:extLst>
          </p:cNvPr>
          <p:cNvSpPr>
            <a:spLocks noGrp="1"/>
          </p:cNvSpPr>
          <p:nvPr>
            <p:ph type="title"/>
          </p:nvPr>
        </p:nvSpPr>
        <p:spPr/>
        <p:txBody>
          <a:bodyPr/>
          <a:lstStyle/>
          <a:p>
            <a:r>
              <a:rPr lang="en-US"/>
              <a:t>Introduction </a:t>
            </a:r>
            <a:endParaRPr lang="en-US" dirty="0"/>
          </a:p>
        </p:txBody>
      </p:sp>
      <p:sp>
        <p:nvSpPr>
          <p:cNvPr id="3" name="Text Placeholder 2">
            <a:extLst>
              <a:ext uri="{FF2B5EF4-FFF2-40B4-BE49-F238E27FC236}">
                <a16:creationId xmlns:a16="http://schemas.microsoft.com/office/drawing/2014/main" id="{CF43B870-DFE9-41E5-941C-901D0432A44E}"/>
              </a:ext>
            </a:extLst>
          </p:cNvPr>
          <p:cNvSpPr>
            <a:spLocks noGrp="1"/>
          </p:cNvSpPr>
          <p:nvPr>
            <p:ph type="body" idx="1"/>
          </p:nvPr>
        </p:nvSpPr>
        <p:spPr/>
        <p:txBody>
          <a:bodyPr>
            <a:noAutofit/>
          </a:bodyPr>
          <a:lstStyle/>
          <a:p>
            <a:r>
              <a:rPr lang="en-US" sz="2800" dirty="0"/>
              <a:t>Inventors have long dreamed of creating machines that think</a:t>
            </a:r>
          </a:p>
          <a:p>
            <a:r>
              <a:rPr lang="en-US" sz="2800" dirty="0"/>
              <a:t>Today, artiﬁcial intelligence(AI) is a thriving ﬁeld with many practical applications and active research topics.</a:t>
            </a:r>
          </a:p>
          <a:p>
            <a:r>
              <a:rPr lang="en-US" sz="2800" dirty="0"/>
              <a:t>The field rapidly tackled and solved problems that are intellectually difficult for human beings but relatively straightforward for computers </a:t>
            </a:r>
          </a:p>
          <a:p>
            <a:pPr lvl="1"/>
            <a:r>
              <a:rPr lang="en-US" sz="2800" dirty="0"/>
              <a:t>Mathematical rules </a:t>
            </a:r>
          </a:p>
          <a:p>
            <a:r>
              <a:rPr lang="en-US" sz="2800" dirty="0"/>
              <a:t>The true challenge to artificial intelligence proved to be solving the tasks that are easy for people to perform but hard for people to describe formally</a:t>
            </a:r>
          </a:p>
          <a:p>
            <a:pPr lvl="1"/>
            <a:r>
              <a:rPr lang="en-US" sz="2800" dirty="0"/>
              <a:t>Recognizing spoken words or faces in images.</a:t>
            </a:r>
          </a:p>
        </p:txBody>
      </p:sp>
    </p:spTree>
    <p:extLst>
      <p:ext uri="{BB962C8B-B14F-4D97-AF65-F5344CB8AC3E}">
        <p14:creationId xmlns:p14="http://schemas.microsoft.com/office/powerpoint/2010/main" val="406452056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Organization of the Book"/>
          <p:cNvSpPr>
            <a:spLocks noGrp="1"/>
          </p:cNvSpPr>
          <p:nvPr>
            <p:ph type="title"/>
          </p:nvPr>
        </p:nvSpPr>
        <p:spPr>
          <a:prstGeom prst="rect">
            <a:avLst/>
          </a:prstGeom>
        </p:spPr>
        <p:txBody>
          <a:bodyPr/>
          <a:lstStyle>
            <a:lvl1pPr defTabSz="572516">
              <a:defRPr sz="7840"/>
            </a:lvl1pPr>
          </a:lstStyle>
          <a:p>
            <a:r>
              <a:t>Organization of the Book</a:t>
            </a:r>
          </a:p>
        </p:txBody>
      </p:sp>
      <p:pic>
        <p:nvPicPr>
          <p:cNvPr id="144" name="Image" descr="Image"/>
          <p:cNvPicPr>
            <a:picLocks noChangeAspect="1"/>
          </p:cNvPicPr>
          <p:nvPr/>
        </p:nvPicPr>
        <p:blipFill>
          <a:blip r:embed="rId2"/>
          <a:stretch>
            <a:fillRect/>
          </a:stretch>
        </p:blipFill>
        <p:spPr>
          <a:xfrm>
            <a:off x="4301368" y="2051552"/>
            <a:ext cx="4402064" cy="7403096"/>
          </a:xfrm>
          <a:prstGeom prst="rect">
            <a:avLst/>
          </a:prstGeom>
          <a:ln w="12700">
            <a:miter lim="400000"/>
          </a:ln>
        </p:spPr>
      </p:pic>
      <p:sp>
        <p:nvSpPr>
          <p:cNvPr id="145" name="Figure 1.6"/>
          <p:cNvSpPr txBox="1"/>
          <p:nvPr/>
        </p:nvSpPr>
        <p:spPr>
          <a:xfrm>
            <a:off x="3295925" y="2007938"/>
            <a:ext cx="2172817"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1.6</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EF1DA-6667-CB4F-B277-C430B8EDCA80}"/>
              </a:ext>
            </a:extLst>
          </p:cNvPr>
          <p:cNvSpPr>
            <a:spLocks noGrp="1"/>
          </p:cNvSpPr>
          <p:nvPr>
            <p:ph type="title"/>
          </p:nvPr>
        </p:nvSpPr>
        <p:spPr/>
        <p:txBody>
          <a:bodyPr/>
          <a:lstStyle/>
          <a:p>
            <a:r>
              <a:rPr lang="en-US" dirty="0"/>
              <a:t>W</a:t>
            </a:r>
            <a:r>
              <a:rPr lang="en-LB" dirty="0"/>
              <a:t>ho should take this course? </a:t>
            </a:r>
          </a:p>
        </p:txBody>
      </p:sp>
      <p:sp>
        <p:nvSpPr>
          <p:cNvPr id="3" name="Text Placeholder 2">
            <a:extLst>
              <a:ext uri="{FF2B5EF4-FFF2-40B4-BE49-F238E27FC236}">
                <a16:creationId xmlns:a16="http://schemas.microsoft.com/office/drawing/2014/main" id="{047A1EDA-E2CC-0A48-A6F8-A934B3174BF1}"/>
              </a:ext>
            </a:extLst>
          </p:cNvPr>
          <p:cNvSpPr>
            <a:spLocks noGrp="1"/>
          </p:cNvSpPr>
          <p:nvPr>
            <p:ph type="body" idx="1"/>
          </p:nvPr>
        </p:nvSpPr>
        <p:spPr/>
        <p:txBody>
          <a:bodyPr>
            <a:normAutofit fontScale="92500" lnSpcReduction="10000"/>
          </a:bodyPr>
          <a:lstStyle/>
          <a:p>
            <a:r>
              <a:rPr lang="en-US" dirty="0"/>
              <a:t>University students (undergraduate or graduate) </a:t>
            </a:r>
          </a:p>
          <a:p>
            <a:pPr lvl="1"/>
            <a:r>
              <a:rPr lang="en-US" dirty="0"/>
              <a:t>If you want to begin a career in deep learning and artificial intelligence research</a:t>
            </a:r>
          </a:p>
          <a:p>
            <a:pPr lvl="1"/>
            <a:r>
              <a:rPr lang="en-US" dirty="0"/>
              <a:t>If you want to work as software engineer and want to rapidly acquire machine learning background and begin using deep learning in your product or platform.</a:t>
            </a:r>
          </a:p>
          <a:p>
            <a:r>
              <a:rPr lang="en-US" dirty="0"/>
              <a:t>Applications: </a:t>
            </a:r>
          </a:p>
          <a:p>
            <a:pPr lvl="1"/>
            <a:r>
              <a:rPr lang="en-US" dirty="0"/>
              <a:t>computer vision, speech and audio processing, natural language processing, robotics, bioinformatics and chemistry, video games, search engines, online advertising and finance.</a:t>
            </a:r>
          </a:p>
          <a:p>
            <a:pPr lvl="1"/>
            <a:endParaRPr lang="en-US" dirty="0"/>
          </a:p>
          <a:p>
            <a:endParaRPr lang="en-US" dirty="0"/>
          </a:p>
          <a:p>
            <a:endParaRPr lang="en-LB" dirty="0"/>
          </a:p>
        </p:txBody>
      </p:sp>
    </p:spTree>
    <p:extLst>
      <p:ext uri="{BB962C8B-B14F-4D97-AF65-F5344CB8AC3E}">
        <p14:creationId xmlns:p14="http://schemas.microsoft.com/office/powerpoint/2010/main" val="213136014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D877-F8EE-3744-A37A-E68325BD0604}"/>
              </a:ext>
            </a:extLst>
          </p:cNvPr>
          <p:cNvSpPr>
            <a:spLocks noGrp="1"/>
          </p:cNvSpPr>
          <p:nvPr>
            <p:ph type="title"/>
          </p:nvPr>
        </p:nvSpPr>
        <p:spPr/>
        <p:txBody>
          <a:bodyPr/>
          <a:lstStyle/>
          <a:p>
            <a:r>
              <a:rPr lang="en-LB" dirty="0"/>
              <a:t>Prerequisities</a:t>
            </a:r>
          </a:p>
        </p:txBody>
      </p:sp>
      <p:sp>
        <p:nvSpPr>
          <p:cNvPr id="3" name="Text Placeholder 2">
            <a:extLst>
              <a:ext uri="{FF2B5EF4-FFF2-40B4-BE49-F238E27FC236}">
                <a16:creationId xmlns:a16="http://schemas.microsoft.com/office/drawing/2014/main" id="{4AACCABE-1879-2B4E-9507-742D771755A1}"/>
              </a:ext>
            </a:extLst>
          </p:cNvPr>
          <p:cNvSpPr>
            <a:spLocks noGrp="1"/>
          </p:cNvSpPr>
          <p:nvPr>
            <p:ph type="body" idx="1"/>
          </p:nvPr>
        </p:nvSpPr>
        <p:spPr/>
        <p:txBody>
          <a:bodyPr>
            <a:normAutofit/>
          </a:bodyPr>
          <a:lstStyle/>
          <a:p>
            <a:r>
              <a:rPr lang="en-US" dirty="0"/>
              <a:t>We do assume that all readers come from a computer science background. </a:t>
            </a:r>
          </a:p>
          <a:p>
            <a:r>
              <a:rPr lang="en-US" dirty="0"/>
              <a:t>We assume familiarity with </a:t>
            </a:r>
          </a:p>
          <a:p>
            <a:pPr lvl="1"/>
            <a:r>
              <a:rPr lang="en-US" dirty="0"/>
              <a:t>programming, </a:t>
            </a:r>
          </a:p>
          <a:p>
            <a:pPr lvl="1"/>
            <a:r>
              <a:rPr lang="en-US" dirty="0"/>
              <a:t>a basic understanding of computational performance issues, complexity theory, </a:t>
            </a:r>
          </a:p>
          <a:p>
            <a:pPr lvl="1"/>
            <a:r>
              <a:rPr lang="en-US" dirty="0"/>
              <a:t>introductory level calculus </a:t>
            </a:r>
          </a:p>
          <a:p>
            <a:pPr lvl="1"/>
            <a:r>
              <a:rPr lang="en-US" dirty="0"/>
              <a:t>and some of the terminology of graph theory.</a:t>
            </a:r>
          </a:p>
          <a:p>
            <a:endParaRPr lang="en-LB" dirty="0"/>
          </a:p>
        </p:txBody>
      </p:sp>
    </p:spTree>
    <p:extLst>
      <p:ext uri="{BB962C8B-B14F-4D97-AF65-F5344CB8AC3E}">
        <p14:creationId xmlns:p14="http://schemas.microsoft.com/office/powerpoint/2010/main" val="106660611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8D35E-6E2C-0043-BE62-AF89463EA7E8}"/>
              </a:ext>
            </a:extLst>
          </p:cNvPr>
          <p:cNvSpPr>
            <a:spLocks noGrp="1"/>
          </p:cNvSpPr>
          <p:nvPr>
            <p:ph type="title"/>
          </p:nvPr>
        </p:nvSpPr>
        <p:spPr/>
        <p:txBody>
          <a:bodyPr/>
          <a:lstStyle/>
          <a:p>
            <a:r>
              <a:rPr lang="en-US" dirty="0"/>
              <a:t>D</a:t>
            </a:r>
            <a:r>
              <a:rPr lang="en-LB" dirty="0"/>
              <a:t>eep learning history</a:t>
            </a:r>
          </a:p>
        </p:txBody>
      </p:sp>
      <p:sp>
        <p:nvSpPr>
          <p:cNvPr id="3" name="Text Placeholder 2">
            <a:extLst>
              <a:ext uri="{FF2B5EF4-FFF2-40B4-BE49-F238E27FC236}">
                <a16:creationId xmlns:a16="http://schemas.microsoft.com/office/drawing/2014/main" id="{E7D21C99-9E27-EB49-9AE4-EC0101A42C70}"/>
              </a:ext>
            </a:extLst>
          </p:cNvPr>
          <p:cNvSpPr>
            <a:spLocks noGrp="1"/>
          </p:cNvSpPr>
          <p:nvPr>
            <p:ph type="body" idx="1"/>
          </p:nvPr>
        </p:nvSpPr>
        <p:spPr/>
        <p:txBody>
          <a:bodyPr>
            <a:normAutofit lnSpcReduction="10000"/>
          </a:bodyPr>
          <a:lstStyle/>
          <a:p>
            <a:r>
              <a:rPr lang="en-US" dirty="0"/>
              <a:t>DL has had a long and rich history, but has gone by many names reflecting different philosophical viewpoints, and has waxed and waned in popularity.</a:t>
            </a:r>
          </a:p>
          <a:p>
            <a:r>
              <a:rPr lang="en-US" dirty="0"/>
              <a:t>DL has become more useful as the amount of available training data has increased.</a:t>
            </a:r>
          </a:p>
          <a:p>
            <a:r>
              <a:rPr lang="en-US" dirty="0"/>
              <a:t>DL models have grown in size over time as computer infrastructure (both hardware and software).</a:t>
            </a:r>
          </a:p>
          <a:p>
            <a:r>
              <a:rPr lang="en-US" dirty="0"/>
              <a:t>DL has solved increasingly complicated applications with increasing accuracy over time.</a:t>
            </a:r>
          </a:p>
          <a:p>
            <a:endParaRPr lang="en-LB" dirty="0"/>
          </a:p>
        </p:txBody>
      </p:sp>
    </p:spTree>
    <p:extLst>
      <p:ext uri="{BB962C8B-B14F-4D97-AF65-F5344CB8AC3E}">
        <p14:creationId xmlns:p14="http://schemas.microsoft.com/office/powerpoint/2010/main" val="118417701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9E2F0-73E0-C742-A5C9-531D2E9BEFD9}"/>
              </a:ext>
            </a:extLst>
          </p:cNvPr>
          <p:cNvSpPr>
            <a:spLocks noGrp="1"/>
          </p:cNvSpPr>
          <p:nvPr>
            <p:ph type="title"/>
          </p:nvPr>
        </p:nvSpPr>
        <p:spPr/>
        <p:txBody>
          <a:bodyPr/>
          <a:lstStyle/>
          <a:p>
            <a:r>
              <a:rPr lang="en-US" dirty="0"/>
              <a:t>H</a:t>
            </a:r>
            <a:r>
              <a:rPr lang="en-LB" dirty="0"/>
              <a:t>istory </a:t>
            </a:r>
          </a:p>
        </p:txBody>
      </p:sp>
      <p:sp>
        <p:nvSpPr>
          <p:cNvPr id="3" name="Text Placeholder 2">
            <a:extLst>
              <a:ext uri="{FF2B5EF4-FFF2-40B4-BE49-F238E27FC236}">
                <a16:creationId xmlns:a16="http://schemas.microsoft.com/office/drawing/2014/main" id="{44137BE7-8A35-FE4E-8D75-57FB2BE955B5}"/>
              </a:ext>
            </a:extLst>
          </p:cNvPr>
          <p:cNvSpPr>
            <a:spLocks noGrp="1"/>
          </p:cNvSpPr>
          <p:nvPr>
            <p:ph type="body" idx="1"/>
          </p:nvPr>
        </p:nvSpPr>
        <p:spPr/>
        <p:txBody>
          <a:bodyPr>
            <a:normAutofit fontScale="85000" lnSpcReduction="20000"/>
          </a:bodyPr>
          <a:lstStyle/>
          <a:p>
            <a:r>
              <a:rPr lang="en-US" dirty="0"/>
              <a:t>Three waves of development of deep learning: </a:t>
            </a:r>
          </a:p>
          <a:p>
            <a:pPr lvl="1"/>
            <a:r>
              <a:rPr lang="en-US" dirty="0"/>
              <a:t>Cybernetics in the 1940s–1960s </a:t>
            </a:r>
          </a:p>
          <a:p>
            <a:pPr lvl="1"/>
            <a:r>
              <a:rPr lang="en-US" dirty="0"/>
              <a:t>Connectionism in the 1980s–1990s</a:t>
            </a:r>
          </a:p>
          <a:p>
            <a:pPr lvl="1"/>
            <a:r>
              <a:rPr lang="en-US" dirty="0"/>
              <a:t>D</a:t>
            </a:r>
            <a:r>
              <a:rPr lang="en-LB" dirty="0"/>
              <a:t>eep learning starting 2006</a:t>
            </a:r>
          </a:p>
          <a:p>
            <a:r>
              <a:rPr lang="en-US" dirty="0"/>
              <a:t>Artificial neural networks (ANNs): engineered systems inspired by the biological brain</a:t>
            </a:r>
          </a:p>
          <a:p>
            <a:pPr lvl="1"/>
            <a:r>
              <a:rPr lang="en-US" dirty="0"/>
              <a:t>the brain provides a proof by example that intelligent behavior is possible</a:t>
            </a:r>
          </a:p>
          <a:p>
            <a:pPr lvl="1"/>
            <a:r>
              <a:rPr lang="en-US" dirty="0"/>
              <a:t>ANNs can help understanding the brain and the principles that underlie human intelligence</a:t>
            </a:r>
          </a:p>
          <a:p>
            <a:r>
              <a:rPr lang="en-US" dirty="0"/>
              <a:t>Current deep learning frameworks are not necessarily </a:t>
            </a:r>
            <a:r>
              <a:rPr lang="en-US" dirty="0" err="1"/>
              <a:t>neurally</a:t>
            </a:r>
            <a:r>
              <a:rPr lang="en-US" dirty="0"/>
              <a:t> inspired</a:t>
            </a:r>
          </a:p>
          <a:p>
            <a:endParaRPr lang="en-US" dirty="0"/>
          </a:p>
          <a:p>
            <a:pPr lvl="1"/>
            <a:endParaRPr lang="en-LB" dirty="0"/>
          </a:p>
          <a:p>
            <a:pPr lvl="1"/>
            <a:endParaRPr lang="en-US" dirty="0"/>
          </a:p>
          <a:p>
            <a:pPr lvl="1"/>
            <a:endParaRPr lang="en-US" dirty="0"/>
          </a:p>
          <a:p>
            <a:endParaRPr lang="en-LB" dirty="0"/>
          </a:p>
        </p:txBody>
      </p:sp>
    </p:spTree>
    <p:extLst>
      <p:ext uri="{BB962C8B-B14F-4D97-AF65-F5344CB8AC3E}">
        <p14:creationId xmlns:p14="http://schemas.microsoft.com/office/powerpoint/2010/main" val="382116545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Historical Waves"/>
          <p:cNvSpPr>
            <a:spLocks noGrp="1"/>
          </p:cNvSpPr>
          <p:nvPr>
            <p:ph type="title"/>
          </p:nvPr>
        </p:nvSpPr>
        <p:spPr>
          <a:prstGeom prst="rect">
            <a:avLst/>
          </a:prstGeom>
        </p:spPr>
        <p:txBody>
          <a:bodyPr/>
          <a:lstStyle/>
          <a:p>
            <a:r>
              <a:t>Historical Waves</a:t>
            </a:r>
          </a:p>
        </p:txBody>
      </p:sp>
      <p:pic>
        <p:nvPicPr>
          <p:cNvPr id="148" name="Image" descr="Image"/>
          <p:cNvPicPr>
            <a:picLocks noChangeAspect="1"/>
          </p:cNvPicPr>
          <p:nvPr/>
        </p:nvPicPr>
        <p:blipFill>
          <a:blip r:embed="rId2"/>
          <a:stretch>
            <a:fillRect/>
          </a:stretch>
        </p:blipFill>
        <p:spPr>
          <a:xfrm>
            <a:off x="620630" y="2977984"/>
            <a:ext cx="11763540" cy="5550232"/>
          </a:xfrm>
          <a:prstGeom prst="rect">
            <a:avLst/>
          </a:prstGeom>
          <a:ln w="12700">
            <a:miter lim="400000"/>
          </a:ln>
        </p:spPr>
      </p:pic>
      <p:sp>
        <p:nvSpPr>
          <p:cNvPr id="149" name="Figure 1.7"/>
          <p:cNvSpPr txBox="1"/>
          <p:nvPr/>
        </p:nvSpPr>
        <p:spPr>
          <a:xfrm>
            <a:off x="5415991" y="8901429"/>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1.7</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7D1C1-24CB-4B4A-B20A-9ABC98B2607B}"/>
              </a:ext>
            </a:extLst>
          </p:cNvPr>
          <p:cNvSpPr>
            <a:spLocks noGrp="1"/>
          </p:cNvSpPr>
          <p:nvPr>
            <p:ph type="title"/>
          </p:nvPr>
        </p:nvSpPr>
        <p:spPr/>
        <p:txBody>
          <a:bodyPr>
            <a:normAutofit/>
          </a:bodyPr>
          <a:lstStyle/>
          <a:p>
            <a:r>
              <a:rPr lang="en-LB" dirty="0"/>
              <a:t>Perceptron </a:t>
            </a:r>
            <a:r>
              <a:rPr lang="en-US" i="1" dirty="0"/>
              <a:t>(Rosenblatt, 1958, 1962)</a:t>
            </a:r>
            <a:endParaRPr lang="en-LB" i="1"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8AFF3FF6-5963-354E-B48D-6A12619D9F5F}"/>
                  </a:ext>
                </a:extLst>
              </p:cNvPr>
              <p:cNvSpPr>
                <a:spLocks noGrp="1"/>
              </p:cNvSpPr>
              <p:nvPr>
                <p:ph type="body" idx="1"/>
              </p:nvPr>
            </p:nvSpPr>
            <p:spPr/>
            <p:txBody>
              <a:bodyPr>
                <a:normAutofit fontScale="92500"/>
              </a:bodyPr>
              <a:lstStyle/>
              <a:p>
                <a:r>
                  <a:rPr lang="en-US" dirty="0"/>
                  <a:t>These models were designed to take a set of n input values x</a:t>
                </a:r>
                <a:r>
                  <a:rPr lang="en-US" baseline="-25000" dirty="0"/>
                  <a:t>1</a:t>
                </a:r>
                <a:r>
                  <a:rPr lang="en-US" dirty="0"/>
                  <a:t>, . . . , </a:t>
                </a:r>
                <a:r>
                  <a:rPr lang="en-US" dirty="0" err="1"/>
                  <a:t>x</a:t>
                </a:r>
                <a:r>
                  <a:rPr lang="en-US" baseline="-25000" dirty="0" err="1"/>
                  <a:t>n</a:t>
                </a:r>
                <a:r>
                  <a:rPr lang="en-US" dirty="0"/>
                  <a:t> and associate them with an output y.</a:t>
                </a:r>
              </a:p>
              <a:p>
                <a:r>
                  <a:rPr lang="en-US" dirty="0"/>
                  <a:t>These models would learn a set of weights w</a:t>
                </a:r>
                <a:r>
                  <a:rPr lang="en-US" baseline="-25000" dirty="0"/>
                  <a:t>1</a:t>
                </a:r>
                <a:r>
                  <a:rPr lang="en-US" dirty="0"/>
                  <a:t>, … , </a:t>
                </a:r>
                <a:r>
                  <a:rPr lang="en-US" dirty="0" err="1"/>
                  <a:t>w</a:t>
                </a:r>
                <a:r>
                  <a:rPr lang="en-US" baseline="-25000" dirty="0" err="1"/>
                  <a:t>n</a:t>
                </a:r>
                <a:r>
                  <a:rPr lang="en-US" dirty="0"/>
                  <a:t> and compute their output</a:t>
                </a:r>
              </a:p>
              <a:p>
                <a:pPr marL="0" indent="0" algn="ctr">
                  <a:buNone/>
                </a:pPr>
                <a:r>
                  <a:rPr lang="en-US" dirty="0"/>
                  <a:t> </a:t>
                </a:r>
                <a14:m>
                  <m:oMath xmlns:m="http://schemas.openxmlformats.org/officeDocument/2006/math">
                    <m:r>
                      <a:rPr lang="en-US" i="1" dirty="0" smtClean="0">
                        <a:latin typeface="Cambria Math" panose="02040503050406030204" pitchFamily="18" charset="0"/>
                      </a:rPr>
                      <m:t>𝑓</m:t>
                    </m:r>
                    <m:d>
                      <m:dPr>
                        <m:ctrlPr>
                          <a:rPr lang="en-US" i="1" dirty="0">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𝑤</m:t>
                        </m:r>
                      </m:e>
                    </m:d>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𝑤</m:t>
                        </m:r>
                      </m:e>
                      <m:sub>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b="0" i="1" dirty="0" smtClean="0">
                        <a:latin typeface="Cambria Math" panose="02040503050406030204" pitchFamily="18" charset="0"/>
                      </a:rPr>
                      <m:t>…</m:t>
                    </m:r>
                    <m:r>
                      <a:rPr lang="en-US" i="1" dirty="0">
                        <a:latin typeface="Cambria Math" panose="02040503050406030204" pitchFamily="18" charset="0"/>
                      </a:rPr>
                      <m:t> +</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𝑛</m:t>
                        </m:r>
                      </m:sub>
                    </m:sSub>
                    <m:sSub>
                      <m:sSubPr>
                        <m:ctrlPr>
                          <a:rPr lang="en-US" b="0" i="1" dirty="0" smtClean="0">
                            <a:latin typeface="Cambria Math" panose="02040503050406030204" pitchFamily="18" charset="0"/>
                          </a:rPr>
                        </m:ctrlPr>
                      </m:sSubPr>
                      <m:e>
                        <m:r>
                          <a:rPr lang="en-US" i="1" dirty="0" err="1">
                            <a:latin typeface="Cambria Math" panose="02040503050406030204" pitchFamily="18" charset="0"/>
                          </a:rPr>
                          <m:t>𝑤</m:t>
                        </m:r>
                      </m:e>
                      <m:sub>
                        <m:r>
                          <a:rPr lang="en-US" b="0" i="1" dirty="0" smtClean="0">
                            <a:latin typeface="Cambria Math" panose="02040503050406030204" pitchFamily="18" charset="0"/>
                          </a:rPr>
                          <m:t>𝑛</m:t>
                        </m:r>
                      </m:sub>
                    </m:sSub>
                    <m:r>
                      <a:rPr lang="en-US" i="1" dirty="0">
                        <a:latin typeface="Cambria Math" panose="02040503050406030204" pitchFamily="18" charset="0"/>
                      </a:rPr>
                      <m:t> </m:t>
                    </m:r>
                  </m:oMath>
                </a14:m>
                <a:endParaRPr lang="en-US" dirty="0"/>
              </a:p>
              <a:p>
                <a:pPr marL="0" indent="0" algn="ctr">
                  <a:buNone/>
                </a:pPr>
                <a:r>
                  <a:rPr lang="en-US" dirty="0"/>
                  <a:t>Class is sign (f(</a:t>
                </a:r>
                <a:r>
                  <a:rPr lang="en-US" dirty="0" err="1"/>
                  <a:t>x,w</a:t>
                </a:r>
                <a:r>
                  <a:rPr lang="en-US" dirty="0"/>
                  <a:t>)) </a:t>
                </a:r>
              </a:p>
              <a:p>
                <a:r>
                  <a:rPr lang="en-US" dirty="0"/>
                  <a:t>The adaptive linear element (ADALINE) simply returned the value of f (x) itself to predict a real number </a:t>
                </a:r>
                <a:r>
                  <a:rPr lang="en-US" i="1" dirty="0"/>
                  <a:t>(</a:t>
                </a:r>
                <a:r>
                  <a:rPr lang="en-US" i="1" dirty="0" err="1"/>
                  <a:t>Widrow</a:t>
                </a:r>
                <a:r>
                  <a:rPr lang="en-US" i="1" dirty="0"/>
                  <a:t> and Hoff, 1960)</a:t>
                </a:r>
              </a:p>
              <a:p>
                <a:endParaRPr lang="en-US" dirty="0"/>
              </a:p>
              <a:p>
                <a:endParaRPr lang="en-US" dirty="0"/>
              </a:p>
            </p:txBody>
          </p:sp>
        </mc:Choice>
        <mc:Fallback xmlns="">
          <p:sp>
            <p:nvSpPr>
              <p:cNvPr id="3" name="Text Placeholder 2">
                <a:extLst>
                  <a:ext uri="{FF2B5EF4-FFF2-40B4-BE49-F238E27FC236}">
                    <a16:creationId xmlns:a16="http://schemas.microsoft.com/office/drawing/2014/main" id="{8AFF3FF6-5963-354E-B48D-6A12619D9F5F}"/>
                  </a:ext>
                </a:extLst>
              </p:cNvPr>
              <p:cNvSpPr>
                <a:spLocks noGrp="1" noRot="1" noChangeAspect="1" noMove="1" noResize="1" noEditPoints="1" noAdjustHandles="1" noChangeArrowheads="1" noChangeShapeType="1" noTextEdit="1"/>
              </p:cNvSpPr>
              <p:nvPr>
                <p:ph type="body" idx="1"/>
              </p:nvPr>
            </p:nvSpPr>
            <p:spPr>
              <a:blipFill>
                <a:blip r:embed="rId2"/>
                <a:stretch>
                  <a:fillRect l="-1371" t="-1210" r="-1029" b="-1008"/>
                </a:stretch>
              </a:blipFill>
            </p:spPr>
            <p:txBody>
              <a:bodyPr/>
              <a:lstStyle/>
              <a:p>
                <a:r>
                  <a:rPr lang="en-LB">
                    <a:noFill/>
                  </a:rPr>
                  <a:t> </a:t>
                </a:r>
              </a:p>
            </p:txBody>
          </p:sp>
        </mc:Fallback>
      </mc:AlternateContent>
    </p:spTree>
    <p:extLst>
      <p:ext uri="{BB962C8B-B14F-4D97-AF65-F5344CB8AC3E}">
        <p14:creationId xmlns:p14="http://schemas.microsoft.com/office/powerpoint/2010/main" val="14388326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7F88-1A1B-E94E-86E2-2885243FC272}"/>
              </a:ext>
            </a:extLst>
          </p:cNvPr>
          <p:cNvSpPr>
            <a:spLocks noGrp="1"/>
          </p:cNvSpPr>
          <p:nvPr>
            <p:ph type="title"/>
          </p:nvPr>
        </p:nvSpPr>
        <p:spPr/>
        <p:txBody>
          <a:bodyPr/>
          <a:lstStyle/>
          <a:p>
            <a:r>
              <a:rPr lang="en-US" dirty="0"/>
              <a:t>L</a:t>
            </a:r>
            <a:r>
              <a:rPr lang="en-LB" dirty="0"/>
              <a:t>inear models </a:t>
            </a:r>
            <a:br>
              <a:rPr lang="en-LB" dirty="0"/>
            </a:br>
            <a:r>
              <a:rPr lang="en-LB" sz="4400" dirty="0"/>
              <a:t>(e.g. Perceptron, Adaline) </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686F3E2E-68A4-784B-B13D-A2DAA4434C1D}"/>
                  </a:ext>
                </a:extLst>
              </p:cNvPr>
              <p:cNvSpPr>
                <a:spLocks noGrp="1"/>
              </p:cNvSpPr>
              <p:nvPr>
                <p:ph type="body" idx="1"/>
              </p:nvPr>
            </p:nvSpPr>
            <p:spPr/>
            <p:txBody>
              <a:bodyPr>
                <a:normAutofit lnSpcReduction="10000"/>
              </a:bodyPr>
              <a:lstStyle/>
              <a:p>
                <a:r>
                  <a:rPr lang="en-US" dirty="0"/>
                  <a:t>The training algorithm used to adapt the weights of the ADALINE was a special case of an algorithm called </a:t>
                </a:r>
                <a:r>
                  <a:rPr lang="en-US" b="1" dirty="0"/>
                  <a:t>stochastic gradient descent.</a:t>
                </a:r>
              </a:p>
              <a:p>
                <a:r>
                  <a:rPr lang="en-US" dirty="0"/>
                  <a:t>Linear models have many limitations. Most famously, they cannot learn the XOR function, where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([0, 1], </m:t>
                    </m:r>
                    <m:r>
                      <a:rPr lang="en-US" i="1" dirty="0" smtClean="0">
                        <a:latin typeface="Cambria Math" panose="02040503050406030204" pitchFamily="18" charset="0"/>
                      </a:rPr>
                      <m:t>𝑤</m:t>
                    </m:r>
                    <m:r>
                      <a:rPr lang="en-US" i="1" dirty="0" smtClean="0">
                        <a:latin typeface="Cambria Math" panose="02040503050406030204" pitchFamily="18" charset="0"/>
                      </a:rPr>
                      <m:t>) = 1 </m:t>
                    </m:r>
                  </m:oMath>
                </a14:m>
                <a:r>
                  <a:rPr lang="en-US" dirty="0"/>
                  <a:t>and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([1, 0], </m:t>
                    </m:r>
                    <m:r>
                      <a:rPr lang="en-US" i="1" dirty="0" smtClean="0">
                        <a:latin typeface="Cambria Math" panose="02040503050406030204" pitchFamily="18" charset="0"/>
                      </a:rPr>
                      <m:t>𝑤</m:t>
                    </m:r>
                    <m:r>
                      <a:rPr lang="en-US" i="1" dirty="0" smtClean="0">
                        <a:latin typeface="Cambria Math" panose="02040503050406030204" pitchFamily="18" charset="0"/>
                      </a:rPr>
                      <m:t>) = 1 </m:t>
                    </m:r>
                  </m:oMath>
                </a14:m>
                <a:r>
                  <a:rPr lang="en-US" dirty="0"/>
                  <a:t>but</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 ([1, 1], </m:t>
                    </m:r>
                    <m:r>
                      <a:rPr lang="en-US" i="1" dirty="0" smtClean="0">
                        <a:latin typeface="Cambria Math" panose="02040503050406030204" pitchFamily="18" charset="0"/>
                      </a:rPr>
                      <m:t>𝑤</m:t>
                    </m:r>
                    <m:r>
                      <a:rPr lang="en-US" i="1" dirty="0" smtClean="0">
                        <a:latin typeface="Cambria Math" panose="02040503050406030204" pitchFamily="18" charset="0"/>
                      </a:rPr>
                      <m:t>) = 0 </m:t>
                    </m:r>
                  </m:oMath>
                </a14:m>
                <a:r>
                  <a:rPr lang="en-US" dirty="0"/>
                  <a:t>and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([0, 0], </m:t>
                    </m:r>
                    <m:r>
                      <a:rPr lang="en-US" i="1" dirty="0" smtClean="0">
                        <a:latin typeface="Cambria Math" panose="02040503050406030204" pitchFamily="18" charset="0"/>
                      </a:rPr>
                      <m:t>𝑤</m:t>
                    </m:r>
                    <m:r>
                      <a:rPr lang="en-US" i="1" dirty="0" smtClean="0">
                        <a:latin typeface="Cambria Math" panose="02040503050406030204" pitchFamily="18" charset="0"/>
                      </a:rPr>
                      <m:t>) = 0</m:t>
                    </m:r>
                  </m:oMath>
                </a14:m>
                <a:r>
                  <a:rPr lang="en-US" dirty="0"/>
                  <a:t>. </a:t>
                </a:r>
              </a:p>
              <a:p>
                <a:r>
                  <a:rPr lang="en-US" dirty="0"/>
                  <a:t>Critics who observed these flaws in linear models caused a backlash against biologically inspired learning in general (Minsky and </a:t>
                </a:r>
                <a:r>
                  <a:rPr lang="en-US" dirty="0" err="1"/>
                  <a:t>Papert</a:t>
                </a:r>
                <a:r>
                  <a:rPr lang="en-US" dirty="0"/>
                  <a:t>, 1969). </a:t>
                </a:r>
                <a:endParaRPr lang="en-US" b="1" dirty="0"/>
              </a:p>
              <a:p>
                <a:endParaRPr lang="en-LB" dirty="0"/>
              </a:p>
            </p:txBody>
          </p:sp>
        </mc:Choice>
        <mc:Fallback>
          <p:sp>
            <p:nvSpPr>
              <p:cNvPr id="3" name="Text Placeholder 2">
                <a:extLst>
                  <a:ext uri="{FF2B5EF4-FFF2-40B4-BE49-F238E27FC236}">
                    <a16:creationId xmlns:a16="http://schemas.microsoft.com/office/drawing/2014/main" id="{686F3E2E-68A4-784B-B13D-A2DAA4434C1D}"/>
                  </a:ext>
                </a:extLst>
              </p:cNvPr>
              <p:cNvSpPr>
                <a:spLocks noGrp="1" noRot="1" noChangeAspect="1" noMove="1" noResize="1" noEditPoints="1" noAdjustHandles="1" noChangeArrowheads="1" noChangeShapeType="1" noTextEdit="1"/>
              </p:cNvSpPr>
              <p:nvPr>
                <p:ph type="body" idx="1"/>
              </p:nvPr>
            </p:nvSpPr>
            <p:spPr>
              <a:blipFill>
                <a:blip r:embed="rId2"/>
                <a:stretch>
                  <a:fillRect l="-1600" t="-2218" r="-457"/>
                </a:stretch>
              </a:blipFill>
            </p:spPr>
            <p:txBody>
              <a:bodyPr/>
              <a:lstStyle/>
              <a:p>
                <a:r>
                  <a:rPr lang="en-LB">
                    <a:noFill/>
                  </a:rPr>
                  <a:t> </a:t>
                </a:r>
              </a:p>
            </p:txBody>
          </p:sp>
        </mc:Fallback>
      </mc:AlternateContent>
    </p:spTree>
    <p:extLst>
      <p:ext uri="{BB962C8B-B14F-4D97-AF65-F5344CB8AC3E}">
        <p14:creationId xmlns:p14="http://schemas.microsoft.com/office/powerpoint/2010/main" val="2089086967"/>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6F34B-F71B-5248-BC64-429711658710}"/>
              </a:ext>
            </a:extLst>
          </p:cNvPr>
          <p:cNvSpPr>
            <a:spLocks noGrp="1"/>
          </p:cNvSpPr>
          <p:nvPr>
            <p:ph type="title"/>
          </p:nvPr>
        </p:nvSpPr>
        <p:spPr/>
        <p:txBody>
          <a:bodyPr/>
          <a:lstStyle/>
          <a:p>
            <a:r>
              <a:rPr lang="en-LB" dirty="0"/>
              <a:t>Neuroscience</a:t>
            </a:r>
          </a:p>
        </p:txBody>
      </p:sp>
      <p:sp>
        <p:nvSpPr>
          <p:cNvPr id="3" name="Text Placeholder 2">
            <a:extLst>
              <a:ext uri="{FF2B5EF4-FFF2-40B4-BE49-F238E27FC236}">
                <a16:creationId xmlns:a16="http://schemas.microsoft.com/office/drawing/2014/main" id="{EF0264B3-6F44-BD43-B213-93167A5E869F}"/>
              </a:ext>
            </a:extLst>
          </p:cNvPr>
          <p:cNvSpPr>
            <a:spLocks noGrp="1"/>
          </p:cNvSpPr>
          <p:nvPr>
            <p:ph type="body" idx="1"/>
          </p:nvPr>
        </p:nvSpPr>
        <p:spPr/>
        <p:txBody>
          <a:bodyPr>
            <a:normAutofit/>
          </a:bodyPr>
          <a:lstStyle/>
          <a:p>
            <a:r>
              <a:rPr lang="en-US" dirty="0"/>
              <a:t>Neuroscience has given us a reason to hope that a single deep learning algorithm can solve many different tasks. </a:t>
            </a:r>
          </a:p>
          <a:p>
            <a:r>
              <a:rPr lang="en-US" dirty="0"/>
              <a:t>Neuroscientists have found that ferrets can learn to “see” with the auditory processing region of their brain if their brains are rewired to send visual signals to that area (Von </a:t>
            </a:r>
            <a:r>
              <a:rPr lang="en-US" dirty="0" err="1"/>
              <a:t>Melchner</a:t>
            </a:r>
            <a:r>
              <a:rPr lang="en-US" dirty="0"/>
              <a:t> et al., 2000).</a:t>
            </a:r>
          </a:p>
          <a:p>
            <a:r>
              <a:rPr lang="en-US" dirty="0"/>
              <a:t>Today, we simply do not have enough information about the brain to use it as a guide.</a:t>
            </a:r>
          </a:p>
          <a:p>
            <a:endParaRPr lang="en-US" dirty="0"/>
          </a:p>
          <a:p>
            <a:endParaRPr lang="en-LB" dirty="0"/>
          </a:p>
        </p:txBody>
      </p:sp>
    </p:spTree>
    <p:extLst>
      <p:ext uri="{BB962C8B-B14F-4D97-AF65-F5344CB8AC3E}">
        <p14:creationId xmlns:p14="http://schemas.microsoft.com/office/powerpoint/2010/main" val="456635671"/>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E172D-0D82-2249-9605-7817E165C519}"/>
              </a:ext>
            </a:extLst>
          </p:cNvPr>
          <p:cNvSpPr>
            <a:spLocks noGrp="1"/>
          </p:cNvSpPr>
          <p:nvPr>
            <p:ph type="title"/>
          </p:nvPr>
        </p:nvSpPr>
        <p:spPr/>
        <p:txBody>
          <a:bodyPr/>
          <a:lstStyle/>
          <a:p>
            <a:r>
              <a:rPr lang="en-US" dirty="0"/>
              <a:t>C</a:t>
            </a:r>
            <a:r>
              <a:rPr lang="en-LB" dirty="0"/>
              <a:t>onnectionism</a:t>
            </a:r>
          </a:p>
        </p:txBody>
      </p:sp>
      <p:sp>
        <p:nvSpPr>
          <p:cNvPr id="3" name="Text Placeholder 2">
            <a:extLst>
              <a:ext uri="{FF2B5EF4-FFF2-40B4-BE49-F238E27FC236}">
                <a16:creationId xmlns:a16="http://schemas.microsoft.com/office/drawing/2014/main" id="{25822BA0-BEBB-3643-BDAF-CB4470CBBACD}"/>
              </a:ext>
            </a:extLst>
          </p:cNvPr>
          <p:cNvSpPr>
            <a:spLocks noGrp="1"/>
          </p:cNvSpPr>
          <p:nvPr>
            <p:ph type="body" idx="1"/>
          </p:nvPr>
        </p:nvSpPr>
        <p:spPr/>
        <p:txBody>
          <a:bodyPr>
            <a:normAutofit lnSpcReduction="10000"/>
          </a:bodyPr>
          <a:lstStyle/>
          <a:p>
            <a:r>
              <a:rPr lang="en-US" dirty="0"/>
              <a:t>Distributed representation (Hinton et al., 1986)</a:t>
            </a:r>
          </a:p>
          <a:p>
            <a:pPr lvl="1"/>
            <a:r>
              <a:rPr lang="en-US" dirty="0"/>
              <a:t>Each input to a system should be represented by many features, </a:t>
            </a:r>
          </a:p>
          <a:p>
            <a:pPr lvl="1"/>
            <a:r>
              <a:rPr lang="en-US" dirty="0"/>
              <a:t>and each feature should be involved in the representation of many possible inputs.</a:t>
            </a:r>
          </a:p>
          <a:p>
            <a:pPr lvl="1"/>
            <a:r>
              <a:rPr lang="en-US" dirty="0"/>
              <a:t>Example: shape vs. color </a:t>
            </a:r>
          </a:p>
          <a:p>
            <a:r>
              <a:rPr lang="en-US" dirty="0"/>
              <a:t>Backpropagation: (</a:t>
            </a:r>
            <a:r>
              <a:rPr lang="en-US" dirty="0" err="1"/>
              <a:t>Rumelhart</a:t>
            </a:r>
            <a:r>
              <a:rPr lang="en-US" dirty="0"/>
              <a:t> et al., 1986; </a:t>
            </a:r>
            <a:r>
              <a:rPr lang="en-US" dirty="0" err="1"/>
              <a:t>LeCun</a:t>
            </a:r>
            <a:r>
              <a:rPr lang="en-US" dirty="0"/>
              <a:t>, 1987).</a:t>
            </a:r>
          </a:p>
          <a:p>
            <a:pPr lvl="1"/>
            <a:r>
              <a:rPr lang="en-US" dirty="0"/>
              <a:t>currently the dominant approach to training deep models.</a:t>
            </a:r>
          </a:p>
          <a:p>
            <a:endParaRPr lang="en-US" dirty="0"/>
          </a:p>
          <a:p>
            <a:endParaRPr lang="en-LB" dirty="0"/>
          </a:p>
        </p:txBody>
      </p:sp>
    </p:spTree>
    <p:extLst>
      <p:ext uri="{BB962C8B-B14F-4D97-AF65-F5344CB8AC3E}">
        <p14:creationId xmlns:p14="http://schemas.microsoft.com/office/powerpoint/2010/main" val="31642698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524C-DA90-4E74-8155-921C740C49E7}"/>
              </a:ext>
            </a:extLst>
          </p:cNvPr>
          <p:cNvSpPr>
            <a:spLocks noGrp="1"/>
          </p:cNvSpPr>
          <p:nvPr>
            <p:ph type="title"/>
          </p:nvPr>
        </p:nvSpPr>
        <p:spPr/>
        <p:txBody>
          <a:bodyPr/>
          <a:lstStyle/>
          <a:p>
            <a:r>
              <a:rPr lang="en-US" dirty="0"/>
              <a:t>Deep learning</a:t>
            </a:r>
          </a:p>
        </p:txBody>
      </p:sp>
      <p:sp>
        <p:nvSpPr>
          <p:cNvPr id="3" name="Text Placeholder 2">
            <a:extLst>
              <a:ext uri="{FF2B5EF4-FFF2-40B4-BE49-F238E27FC236}">
                <a16:creationId xmlns:a16="http://schemas.microsoft.com/office/drawing/2014/main" id="{4EE0C812-4D68-4D85-ACBD-289BCCF1278A}"/>
              </a:ext>
            </a:extLst>
          </p:cNvPr>
          <p:cNvSpPr>
            <a:spLocks noGrp="1"/>
          </p:cNvSpPr>
          <p:nvPr>
            <p:ph type="body" idx="1"/>
          </p:nvPr>
        </p:nvSpPr>
        <p:spPr/>
        <p:txBody>
          <a:bodyPr>
            <a:normAutofit lnSpcReduction="10000"/>
          </a:bodyPr>
          <a:lstStyle/>
          <a:p>
            <a:pPr>
              <a:spcBef>
                <a:spcPts val="1800"/>
              </a:spcBef>
            </a:pPr>
            <a:r>
              <a:rPr lang="en-US" dirty="0"/>
              <a:t>Learn from experience </a:t>
            </a:r>
          </a:p>
          <a:p>
            <a:pPr>
              <a:spcBef>
                <a:spcPts val="1800"/>
              </a:spcBef>
            </a:pPr>
            <a:r>
              <a:rPr lang="en-US" dirty="0"/>
              <a:t>understand the world in terms of a hierarchy of concepts</a:t>
            </a:r>
          </a:p>
          <a:p>
            <a:pPr lvl="1">
              <a:spcBef>
                <a:spcPts val="1800"/>
              </a:spcBef>
            </a:pPr>
            <a:r>
              <a:rPr lang="en-US" dirty="0"/>
              <a:t>each concept defined in terms of its relation to simpler concepts.</a:t>
            </a:r>
          </a:p>
          <a:p>
            <a:pPr>
              <a:spcBef>
                <a:spcPts val="1800"/>
              </a:spcBef>
            </a:pPr>
            <a:r>
              <a:rPr lang="en-US" dirty="0"/>
              <a:t>If we draw a graph showing how these concepts are built on top of each other, the graph is deep, with many layers. </a:t>
            </a:r>
          </a:p>
          <a:p>
            <a:pPr lvl="1">
              <a:spcBef>
                <a:spcPts val="1800"/>
              </a:spcBef>
            </a:pPr>
            <a:r>
              <a:rPr lang="en-US" dirty="0"/>
              <a:t>For this reason, we call this approach to AI </a:t>
            </a:r>
            <a:r>
              <a:rPr lang="en-US" b="1" dirty="0"/>
              <a:t>deep learning.</a:t>
            </a:r>
            <a:endParaRPr lang="en-US" dirty="0"/>
          </a:p>
        </p:txBody>
      </p:sp>
    </p:spTree>
    <p:extLst>
      <p:ext uri="{BB962C8B-B14F-4D97-AF65-F5344CB8AC3E}">
        <p14:creationId xmlns:p14="http://schemas.microsoft.com/office/powerpoint/2010/main" val="110246958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764B1-EDCE-4E42-BC40-B214CEB71592}"/>
              </a:ext>
            </a:extLst>
          </p:cNvPr>
          <p:cNvSpPr>
            <a:spLocks noGrp="1"/>
          </p:cNvSpPr>
          <p:nvPr>
            <p:ph type="title"/>
          </p:nvPr>
        </p:nvSpPr>
        <p:spPr/>
        <p:txBody>
          <a:bodyPr/>
          <a:lstStyle/>
          <a:p>
            <a:r>
              <a:rPr lang="en-US" dirty="0"/>
              <a:t>S</a:t>
            </a:r>
            <a:r>
              <a:rPr lang="en-LB" dirty="0"/>
              <a:t>econd winter</a:t>
            </a:r>
          </a:p>
        </p:txBody>
      </p:sp>
      <p:sp>
        <p:nvSpPr>
          <p:cNvPr id="3" name="Text Placeholder 2">
            <a:extLst>
              <a:ext uri="{FF2B5EF4-FFF2-40B4-BE49-F238E27FC236}">
                <a16:creationId xmlns:a16="http://schemas.microsoft.com/office/drawing/2014/main" id="{8F240786-963E-704C-8A38-7B725F9E935B}"/>
              </a:ext>
            </a:extLst>
          </p:cNvPr>
          <p:cNvSpPr>
            <a:spLocks noGrp="1"/>
          </p:cNvSpPr>
          <p:nvPr>
            <p:ph type="body" idx="1"/>
          </p:nvPr>
        </p:nvSpPr>
        <p:spPr/>
        <p:txBody>
          <a:bodyPr>
            <a:normAutofit/>
          </a:bodyPr>
          <a:lstStyle/>
          <a:p>
            <a:r>
              <a:rPr lang="en-US" dirty="0"/>
              <a:t>Ambitious claims while seeking investments. </a:t>
            </a:r>
          </a:p>
          <a:p>
            <a:r>
              <a:rPr lang="en-US" dirty="0"/>
              <a:t>other fields of machine learning made advances. Kernel machines (</a:t>
            </a:r>
            <a:r>
              <a:rPr lang="en-US" dirty="0" err="1"/>
              <a:t>Boser</a:t>
            </a:r>
            <a:r>
              <a:rPr lang="en-US" dirty="0"/>
              <a:t> et al., 1992; Cortes and </a:t>
            </a:r>
            <a:r>
              <a:rPr lang="en-US" dirty="0" err="1"/>
              <a:t>Vapnik</a:t>
            </a:r>
            <a:r>
              <a:rPr lang="en-US" dirty="0"/>
              <a:t>, 1995; </a:t>
            </a:r>
            <a:r>
              <a:rPr lang="en-US" dirty="0" err="1"/>
              <a:t>Schölkopf</a:t>
            </a:r>
            <a:r>
              <a:rPr lang="en-US" dirty="0"/>
              <a:t> et al., 1999) and graphical models (Jordan, 1998) </a:t>
            </a:r>
          </a:p>
          <a:p>
            <a:pPr lvl="1"/>
            <a:r>
              <a:rPr lang="en-US" dirty="0"/>
              <a:t>These two factors led to a decline in the popularity of neural networks that lasted until 2006-2007.</a:t>
            </a:r>
          </a:p>
          <a:p>
            <a:endParaRPr lang="en-LB" dirty="0"/>
          </a:p>
        </p:txBody>
      </p:sp>
    </p:spTree>
    <p:extLst>
      <p:ext uri="{BB962C8B-B14F-4D97-AF65-F5344CB8AC3E}">
        <p14:creationId xmlns:p14="http://schemas.microsoft.com/office/powerpoint/2010/main" val="407350203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31715-3269-9D4E-9D51-49550EA7A373}"/>
              </a:ext>
            </a:extLst>
          </p:cNvPr>
          <p:cNvSpPr>
            <a:spLocks noGrp="1"/>
          </p:cNvSpPr>
          <p:nvPr>
            <p:ph type="title"/>
          </p:nvPr>
        </p:nvSpPr>
        <p:spPr/>
        <p:txBody>
          <a:bodyPr/>
          <a:lstStyle/>
          <a:p>
            <a:r>
              <a:rPr lang="en-US" dirty="0"/>
              <a:t>T</a:t>
            </a:r>
            <a:r>
              <a:rPr lang="en-LB" dirty="0"/>
              <a:t>hird wave</a:t>
            </a:r>
          </a:p>
        </p:txBody>
      </p:sp>
      <p:sp>
        <p:nvSpPr>
          <p:cNvPr id="3" name="Text Placeholder 2">
            <a:extLst>
              <a:ext uri="{FF2B5EF4-FFF2-40B4-BE49-F238E27FC236}">
                <a16:creationId xmlns:a16="http://schemas.microsoft.com/office/drawing/2014/main" id="{B5DC8C21-9654-9349-858A-83E5792AC726}"/>
              </a:ext>
            </a:extLst>
          </p:cNvPr>
          <p:cNvSpPr>
            <a:spLocks noGrp="1"/>
          </p:cNvSpPr>
          <p:nvPr>
            <p:ph type="body" idx="1"/>
          </p:nvPr>
        </p:nvSpPr>
        <p:spPr/>
        <p:txBody>
          <a:bodyPr>
            <a:normAutofit fontScale="92500" lnSpcReduction="10000"/>
          </a:bodyPr>
          <a:lstStyle/>
          <a:p>
            <a:r>
              <a:rPr lang="en-US" dirty="0"/>
              <a:t>R</a:t>
            </a:r>
            <a:r>
              <a:rPr lang="en-LB" dirty="0"/>
              <a:t>esearchers showed </a:t>
            </a:r>
            <a:r>
              <a:rPr lang="en-US" dirty="0"/>
              <a:t>that they were able to train deeper neural networks than had been possible before, and focused attention on the theoretical importance of depth</a:t>
            </a:r>
          </a:p>
          <a:p>
            <a:r>
              <a:rPr lang="en-US" dirty="0"/>
              <a:t>We have the computational resources to run much larger models today.</a:t>
            </a:r>
          </a:p>
          <a:p>
            <a:r>
              <a:rPr lang="en-US" dirty="0"/>
              <a:t>As of 2016, a rough rule of thumb is that a supervised deep learning algorithm will generally achieve acceptable performance with around </a:t>
            </a:r>
            <a:r>
              <a:rPr lang="en-US" b="1" dirty="0"/>
              <a:t>5,000 labeled examples</a:t>
            </a:r>
            <a:r>
              <a:rPr lang="en-US" dirty="0"/>
              <a:t> per category, and will match or exceed human performance when trained with a dataset containing at least 10 million labeled examples.</a:t>
            </a:r>
          </a:p>
          <a:p>
            <a:endParaRPr lang="en-US" dirty="0"/>
          </a:p>
          <a:p>
            <a:endParaRPr lang="en-LB" dirty="0"/>
          </a:p>
        </p:txBody>
      </p:sp>
    </p:spTree>
    <p:extLst>
      <p:ext uri="{BB962C8B-B14F-4D97-AF65-F5344CB8AC3E}">
        <p14:creationId xmlns:p14="http://schemas.microsoft.com/office/powerpoint/2010/main" val="274692595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Historical Trends: Growing Datasets"/>
          <p:cNvSpPr>
            <a:spLocks noGrp="1"/>
          </p:cNvSpPr>
          <p:nvPr>
            <p:ph type="title"/>
          </p:nvPr>
        </p:nvSpPr>
        <p:spPr>
          <a:xfrm>
            <a:off x="-29970" y="444500"/>
            <a:ext cx="12213916" cy="1939136"/>
          </a:xfrm>
          <a:prstGeom prst="rect">
            <a:avLst/>
          </a:prstGeom>
        </p:spPr>
        <p:txBody>
          <a:bodyPr/>
          <a:lstStyle>
            <a:lvl1pPr defTabSz="438150">
              <a:defRPr sz="6000"/>
            </a:lvl1pPr>
          </a:lstStyle>
          <a:p>
            <a:r>
              <a:rPr dirty="0"/>
              <a:t>Historical Trends: Growing Datasets</a:t>
            </a:r>
          </a:p>
        </p:txBody>
      </p:sp>
      <p:pic>
        <p:nvPicPr>
          <p:cNvPr id="152" name="Image" descr="Image"/>
          <p:cNvPicPr>
            <a:picLocks noChangeAspect="1"/>
          </p:cNvPicPr>
          <p:nvPr/>
        </p:nvPicPr>
        <p:blipFill>
          <a:blip r:embed="rId2"/>
          <a:stretch>
            <a:fillRect/>
          </a:stretch>
        </p:blipFill>
        <p:spPr>
          <a:xfrm>
            <a:off x="675642" y="2194735"/>
            <a:ext cx="10802692" cy="5364130"/>
          </a:xfrm>
          <a:prstGeom prst="rect">
            <a:avLst/>
          </a:prstGeom>
          <a:ln w="12700">
            <a:miter lim="400000"/>
          </a:ln>
        </p:spPr>
      </p:pic>
      <p:sp>
        <p:nvSpPr>
          <p:cNvPr id="153" name="Figure 1.8"/>
          <p:cNvSpPr txBox="1"/>
          <p:nvPr/>
        </p:nvSpPr>
        <p:spPr>
          <a:xfrm>
            <a:off x="5415991" y="9003151"/>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1.8</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D114-2F68-D347-9961-5E21EDA3DC12}"/>
              </a:ext>
            </a:extLst>
          </p:cNvPr>
          <p:cNvSpPr>
            <a:spLocks noGrp="1"/>
          </p:cNvSpPr>
          <p:nvPr>
            <p:ph type="title"/>
          </p:nvPr>
        </p:nvSpPr>
        <p:spPr/>
        <p:txBody>
          <a:bodyPr/>
          <a:lstStyle/>
          <a:p>
            <a:r>
              <a:rPr lang="en-US" dirty="0"/>
              <a:t>Historical Trends: Increasing model sizes</a:t>
            </a:r>
            <a:endParaRPr lang="en-LB" dirty="0"/>
          </a:p>
        </p:txBody>
      </p:sp>
      <p:sp>
        <p:nvSpPr>
          <p:cNvPr id="3" name="Text Placeholder 2">
            <a:extLst>
              <a:ext uri="{FF2B5EF4-FFF2-40B4-BE49-F238E27FC236}">
                <a16:creationId xmlns:a16="http://schemas.microsoft.com/office/drawing/2014/main" id="{7E4312FE-0451-2F4D-AE2F-65F4746F2ADF}"/>
              </a:ext>
            </a:extLst>
          </p:cNvPr>
          <p:cNvSpPr>
            <a:spLocks noGrp="1"/>
          </p:cNvSpPr>
          <p:nvPr>
            <p:ph type="body" idx="1"/>
          </p:nvPr>
        </p:nvSpPr>
        <p:spPr/>
        <p:txBody>
          <a:bodyPr>
            <a:normAutofit/>
          </a:bodyPr>
          <a:lstStyle/>
          <a:p>
            <a:r>
              <a:rPr lang="en-US" dirty="0"/>
              <a:t>faster CPUs,</a:t>
            </a:r>
          </a:p>
          <a:p>
            <a:r>
              <a:rPr lang="en-US" dirty="0"/>
              <a:t>the advent of general purpose GPUs,</a:t>
            </a:r>
          </a:p>
          <a:p>
            <a:r>
              <a:rPr lang="en-US" dirty="0"/>
              <a:t>faster network connectivity,</a:t>
            </a:r>
          </a:p>
          <a:p>
            <a:r>
              <a:rPr lang="en-US" dirty="0"/>
              <a:t>better software infrastructure for distributed computing.</a:t>
            </a:r>
          </a:p>
          <a:p>
            <a:endParaRPr lang="en-US" dirty="0"/>
          </a:p>
          <a:p>
            <a:endParaRPr lang="en-LB" dirty="0"/>
          </a:p>
        </p:txBody>
      </p:sp>
    </p:spTree>
    <p:extLst>
      <p:ext uri="{BB962C8B-B14F-4D97-AF65-F5344CB8AC3E}">
        <p14:creationId xmlns:p14="http://schemas.microsoft.com/office/powerpoint/2010/main" val="269147328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onnections per Neuron"/>
          <p:cNvSpPr>
            <a:spLocks noGrp="1"/>
          </p:cNvSpPr>
          <p:nvPr>
            <p:ph type="title"/>
          </p:nvPr>
        </p:nvSpPr>
        <p:spPr>
          <a:prstGeom prst="rect">
            <a:avLst/>
          </a:prstGeom>
        </p:spPr>
        <p:txBody>
          <a:bodyPr/>
          <a:lstStyle>
            <a:lvl1pPr defTabSz="578358">
              <a:defRPr sz="7919"/>
            </a:lvl1pPr>
          </a:lstStyle>
          <a:p>
            <a:r>
              <a:t>Connections per Neuron</a:t>
            </a:r>
          </a:p>
        </p:txBody>
      </p:sp>
      <p:pic>
        <p:nvPicPr>
          <p:cNvPr id="160" name="Image" descr="Image"/>
          <p:cNvPicPr>
            <a:picLocks noChangeAspect="1"/>
          </p:cNvPicPr>
          <p:nvPr/>
        </p:nvPicPr>
        <p:blipFill>
          <a:blip r:embed="rId3"/>
          <a:stretch>
            <a:fillRect/>
          </a:stretch>
        </p:blipFill>
        <p:spPr>
          <a:xfrm>
            <a:off x="903599" y="3018478"/>
            <a:ext cx="11197602" cy="5469244"/>
          </a:xfrm>
          <a:prstGeom prst="rect">
            <a:avLst/>
          </a:prstGeom>
          <a:ln w="12700">
            <a:miter lim="400000"/>
          </a:ln>
        </p:spPr>
      </p:pic>
      <p:sp>
        <p:nvSpPr>
          <p:cNvPr id="161" name="Figure 1.10"/>
          <p:cNvSpPr txBox="1"/>
          <p:nvPr/>
        </p:nvSpPr>
        <p:spPr>
          <a:xfrm>
            <a:off x="5288855" y="9156700"/>
            <a:ext cx="2427090"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1.10</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Number of Neurons"/>
          <p:cNvSpPr>
            <a:spLocks noGrp="1"/>
          </p:cNvSpPr>
          <p:nvPr>
            <p:ph type="title"/>
          </p:nvPr>
        </p:nvSpPr>
        <p:spPr>
          <a:prstGeom prst="rect">
            <a:avLst/>
          </a:prstGeom>
        </p:spPr>
        <p:txBody>
          <a:bodyPr/>
          <a:lstStyle/>
          <a:p>
            <a:r>
              <a:t>Number of Neurons</a:t>
            </a:r>
          </a:p>
        </p:txBody>
      </p:sp>
      <p:pic>
        <p:nvPicPr>
          <p:cNvPr id="164" name="Image" descr="Image"/>
          <p:cNvPicPr>
            <a:picLocks noChangeAspect="1"/>
          </p:cNvPicPr>
          <p:nvPr/>
        </p:nvPicPr>
        <p:blipFill>
          <a:blip r:embed="rId2"/>
          <a:stretch>
            <a:fillRect/>
          </a:stretch>
        </p:blipFill>
        <p:spPr>
          <a:xfrm>
            <a:off x="604684" y="1923570"/>
            <a:ext cx="11795432" cy="5906460"/>
          </a:xfrm>
          <a:prstGeom prst="rect">
            <a:avLst/>
          </a:prstGeom>
          <a:ln w="12700">
            <a:miter lim="400000"/>
          </a:ln>
        </p:spPr>
      </p:pic>
      <p:sp>
        <p:nvSpPr>
          <p:cNvPr id="165" name="Figure 1.11"/>
          <p:cNvSpPr txBox="1"/>
          <p:nvPr/>
        </p:nvSpPr>
        <p:spPr>
          <a:xfrm>
            <a:off x="5305710" y="9156700"/>
            <a:ext cx="2393380"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1.11</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e MNIST Dataset"/>
          <p:cNvSpPr>
            <a:spLocks noGrp="1"/>
          </p:cNvSpPr>
          <p:nvPr>
            <p:ph type="title"/>
          </p:nvPr>
        </p:nvSpPr>
        <p:spPr>
          <a:prstGeom prst="rect">
            <a:avLst/>
          </a:prstGeom>
        </p:spPr>
        <p:txBody>
          <a:bodyPr/>
          <a:lstStyle/>
          <a:p>
            <a:r>
              <a:t>The MNIST Dataset</a:t>
            </a:r>
          </a:p>
        </p:txBody>
      </p:sp>
      <p:pic>
        <p:nvPicPr>
          <p:cNvPr id="156" name="Image" descr="Image"/>
          <p:cNvPicPr>
            <a:picLocks noChangeAspect="1"/>
          </p:cNvPicPr>
          <p:nvPr/>
        </p:nvPicPr>
        <p:blipFill>
          <a:blip r:embed="rId2"/>
          <a:stretch>
            <a:fillRect/>
          </a:stretch>
        </p:blipFill>
        <p:spPr>
          <a:xfrm>
            <a:off x="2959109" y="2187153"/>
            <a:ext cx="7086582" cy="7131894"/>
          </a:xfrm>
          <a:prstGeom prst="rect">
            <a:avLst/>
          </a:prstGeom>
          <a:ln w="12700">
            <a:miter lim="400000"/>
          </a:ln>
        </p:spPr>
      </p:pic>
      <p:sp>
        <p:nvSpPr>
          <p:cNvPr id="157" name="Figure 1.9"/>
          <p:cNvSpPr txBox="1"/>
          <p:nvPr/>
        </p:nvSpPr>
        <p:spPr>
          <a:xfrm>
            <a:off x="5415991" y="9156700"/>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1.9</a:t>
            </a:r>
          </a:p>
        </p:txBody>
      </p:sp>
      <p:sp>
        <p:nvSpPr>
          <p:cNvPr id="2" name="Rectangle 1">
            <a:extLst>
              <a:ext uri="{FF2B5EF4-FFF2-40B4-BE49-F238E27FC236}">
                <a16:creationId xmlns:a16="http://schemas.microsoft.com/office/drawing/2014/main" id="{131F56C4-D5ED-7542-AC0C-6A0DBCC8B6BD}"/>
              </a:ext>
            </a:extLst>
          </p:cNvPr>
          <p:cNvSpPr/>
          <p:nvPr/>
        </p:nvSpPr>
        <p:spPr>
          <a:xfrm>
            <a:off x="10045691" y="2603500"/>
            <a:ext cx="2557670" cy="2308324"/>
          </a:xfrm>
          <a:prstGeom prst="rect">
            <a:avLst/>
          </a:prstGeom>
        </p:spPr>
        <p:txBody>
          <a:bodyPr wrap="square">
            <a:spAutoFit/>
          </a:bodyPr>
          <a:lstStyle/>
          <a:p>
            <a:r>
              <a:rPr lang="en-US" dirty="0">
                <a:latin typeface="Helvetica" pitchFamily="2" charset="0"/>
              </a:rPr>
              <a:t>the drosophila of machine learning</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BDE6-24C0-BF44-806A-D7B89BCB4D68}"/>
              </a:ext>
            </a:extLst>
          </p:cNvPr>
          <p:cNvSpPr>
            <a:spLocks noGrp="1"/>
          </p:cNvSpPr>
          <p:nvPr>
            <p:ph type="title"/>
          </p:nvPr>
        </p:nvSpPr>
        <p:spPr/>
        <p:txBody>
          <a:bodyPr>
            <a:normAutofit/>
          </a:bodyPr>
          <a:lstStyle/>
          <a:p>
            <a:r>
              <a:rPr lang="en-US" dirty="0"/>
              <a:t>Increasing Accuracy, and Real-World Impact</a:t>
            </a:r>
            <a:endParaRPr lang="en-LB" dirty="0"/>
          </a:p>
        </p:txBody>
      </p:sp>
      <p:sp>
        <p:nvSpPr>
          <p:cNvPr id="3" name="Text Placeholder 2">
            <a:extLst>
              <a:ext uri="{FF2B5EF4-FFF2-40B4-BE49-F238E27FC236}">
                <a16:creationId xmlns:a16="http://schemas.microsoft.com/office/drawing/2014/main" id="{89DFEEDF-760C-A641-B391-A5C0E5D5B58A}"/>
              </a:ext>
            </a:extLst>
          </p:cNvPr>
          <p:cNvSpPr>
            <a:spLocks noGrp="1"/>
          </p:cNvSpPr>
          <p:nvPr>
            <p:ph type="body" idx="1"/>
          </p:nvPr>
        </p:nvSpPr>
        <p:spPr/>
        <p:txBody>
          <a:bodyPr>
            <a:normAutofit lnSpcReduction="10000"/>
          </a:bodyPr>
          <a:lstStyle/>
          <a:p>
            <a:r>
              <a:rPr lang="en-US" dirty="0"/>
              <a:t>A dramatic moment in the meteoric rise of deep learning came when a convolutional network won </a:t>
            </a:r>
            <a:r>
              <a:rPr lang="en-US" dirty="0">
                <a:latin typeface="Helvetica" pitchFamily="2" charset="0"/>
              </a:rPr>
              <a:t>ILSVRC challenge</a:t>
            </a:r>
            <a:r>
              <a:rPr lang="en-US" dirty="0"/>
              <a:t> for the first time and by a wide margin, bringing down the state-of-the-art top-5 error rate from 26.1% to 15.3% (</a:t>
            </a:r>
            <a:r>
              <a:rPr lang="en-US" dirty="0" err="1"/>
              <a:t>Krizhevsky</a:t>
            </a:r>
            <a:r>
              <a:rPr lang="en-US" dirty="0"/>
              <a:t> et al., 2012),</a:t>
            </a:r>
          </a:p>
          <a:p>
            <a:pPr lvl="1"/>
            <a:r>
              <a:rPr lang="en-US" dirty="0"/>
              <a:t>Since then, these competitions are consistently won by deep convolutional nets</a:t>
            </a:r>
          </a:p>
          <a:p>
            <a:r>
              <a:rPr lang="en-US" dirty="0"/>
              <a:t>The introduction of deep learning to speech recognition </a:t>
            </a:r>
            <a:r>
              <a:rPr lang="en-US"/>
              <a:t>resulted in </a:t>
            </a:r>
            <a:r>
              <a:rPr lang="en-US" dirty="0"/>
              <a:t>a sudden drop of error rates, with some error rates cut in half.</a:t>
            </a:r>
          </a:p>
          <a:p>
            <a:endParaRPr lang="en-US" dirty="0"/>
          </a:p>
          <a:p>
            <a:endParaRPr lang="en-US" dirty="0"/>
          </a:p>
          <a:p>
            <a:endParaRPr lang="en-LB" dirty="0"/>
          </a:p>
        </p:txBody>
      </p:sp>
    </p:spTree>
    <p:extLst>
      <p:ext uri="{BB962C8B-B14F-4D97-AF65-F5344CB8AC3E}">
        <p14:creationId xmlns:p14="http://schemas.microsoft.com/office/powerpoint/2010/main" val="2055840410"/>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olving Object Recognition"/>
          <p:cNvSpPr>
            <a:spLocks noGrp="1"/>
          </p:cNvSpPr>
          <p:nvPr>
            <p:ph type="title"/>
          </p:nvPr>
        </p:nvSpPr>
        <p:spPr>
          <a:prstGeom prst="rect">
            <a:avLst/>
          </a:prstGeom>
        </p:spPr>
        <p:txBody>
          <a:bodyPr/>
          <a:lstStyle>
            <a:lvl1pPr defTabSz="525779">
              <a:defRPr sz="7200"/>
            </a:lvl1pPr>
          </a:lstStyle>
          <a:p>
            <a:r>
              <a:t>Solving Object Recognition</a:t>
            </a:r>
          </a:p>
        </p:txBody>
      </p:sp>
      <p:pic>
        <p:nvPicPr>
          <p:cNvPr id="168" name="Image" descr="Image"/>
          <p:cNvPicPr>
            <a:picLocks noChangeAspect="1"/>
          </p:cNvPicPr>
          <p:nvPr/>
        </p:nvPicPr>
        <p:blipFill>
          <a:blip r:embed="rId3"/>
          <a:stretch>
            <a:fillRect/>
          </a:stretch>
        </p:blipFill>
        <p:spPr>
          <a:xfrm>
            <a:off x="952500" y="2346799"/>
            <a:ext cx="11099800" cy="5772362"/>
          </a:xfrm>
          <a:prstGeom prst="rect">
            <a:avLst/>
          </a:prstGeom>
          <a:ln w="12700">
            <a:miter lim="400000"/>
          </a:ln>
        </p:spPr>
      </p:pic>
      <p:sp>
        <p:nvSpPr>
          <p:cNvPr id="169" name="Figure 1.12"/>
          <p:cNvSpPr txBox="1"/>
          <p:nvPr/>
        </p:nvSpPr>
        <p:spPr>
          <a:xfrm>
            <a:off x="5288855" y="9156700"/>
            <a:ext cx="2427090"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1.12</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1B61-3716-7E43-878B-10E57B9B342E}"/>
              </a:ext>
            </a:extLst>
          </p:cNvPr>
          <p:cNvSpPr>
            <a:spLocks noGrp="1"/>
          </p:cNvSpPr>
          <p:nvPr>
            <p:ph type="title"/>
          </p:nvPr>
        </p:nvSpPr>
        <p:spPr/>
        <p:txBody>
          <a:bodyPr/>
          <a:lstStyle/>
          <a:p>
            <a:r>
              <a:rPr lang="en-LB" dirty="0"/>
              <a:t>Increasing complexity</a:t>
            </a:r>
          </a:p>
        </p:txBody>
      </p:sp>
      <p:sp>
        <p:nvSpPr>
          <p:cNvPr id="3" name="Text Placeholder 2">
            <a:extLst>
              <a:ext uri="{FF2B5EF4-FFF2-40B4-BE49-F238E27FC236}">
                <a16:creationId xmlns:a16="http://schemas.microsoft.com/office/drawing/2014/main" id="{21A4A77B-EFE5-9C4F-BD3F-E5E26A0D789E}"/>
              </a:ext>
            </a:extLst>
          </p:cNvPr>
          <p:cNvSpPr>
            <a:spLocks noGrp="1"/>
          </p:cNvSpPr>
          <p:nvPr>
            <p:ph type="body" idx="1"/>
          </p:nvPr>
        </p:nvSpPr>
        <p:spPr/>
        <p:txBody>
          <a:bodyPr>
            <a:normAutofit/>
          </a:bodyPr>
          <a:lstStyle/>
          <a:p>
            <a:r>
              <a:rPr lang="en-US" dirty="0"/>
              <a:t>Deep networks have also had spectacular successes for pedestrian detection and image segmentation </a:t>
            </a:r>
          </a:p>
          <a:p>
            <a:pPr lvl="1"/>
            <a:r>
              <a:rPr lang="en-US" dirty="0"/>
              <a:t>and yielded superhuman performance in traffic sign classification</a:t>
            </a:r>
          </a:p>
          <a:p>
            <a:r>
              <a:rPr lang="en-US" dirty="0"/>
              <a:t>neural networks could learn to output an entire sequence of characters transcribed from an image, rather than just identifying a single object. </a:t>
            </a:r>
          </a:p>
          <a:p>
            <a:endParaRPr lang="en-LB" dirty="0"/>
          </a:p>
        </p:txBody>
      </p:sp>
    </p:spTree>
    <p:extLst>
      <p:ext uri="{BB962C8B-B14F-4D97-AF65-F5344CB8AC3E}">
        <p14:creationId xmlns:p14="http://schemas.microsoft.com/office/powerpoint/2010/main" val="357330946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B140-27C4-BA44-A710-0932EB43831F}"/>
              </a:ext>
            </a:extLst>
          </p:cNvPr>
          <p:cNvSpPr>
            <a:spLocks noGrp="1"/>
          </p:cNvSpPr>
          <p:nvPr>
            <p:ph type="title"/>
          </p:nvPr>
        </p:nvSpPr>
        <p:spPr/>
        <p:txBody>
          <a:bodyPr/>
          <a:lstStyle/>
          <a:p>
            <a:r>
              <a:rPr lang="en-LB" dirty="0"/>
              <a:t>Computer vs. Human</a:t>
            </a:r>
          </a:p>
        </p:txBody>
      </p:sp>
      <p:sp>
        <p:nvSpPr>
          <p:cNvPr id="3" name="Text Placeholder 2">
            <a:extLst>
              <a:ext uri="{FF2B5EF4-FFF2-40B4-BE49-F238E27FC236}">
                <a16:creationId xmlns:a16="http://schemas.microsoft.com/office/drawing/2014/main" id="{A4F9D07B-470F-F64F-805E-24120011FAA9}"/>
              </a:ext>
            </a:extLst>
          </p:cNvPr>
          <p:cNvSpPr>
            <a:spLocks noGrp="1"/>
          </p:cNvSpPr>
          <p:nvPr>
            <p:ph type="body" idx="1"/>
          </p:nvPr>
        </p:nvSpPr>
        <p:spPr>
          <a:xfrm>
            <a:off x="952500" y="2603500"/>
            <a:ext cx="7654787" cy="6286500"/>
          </a:xfrm>
        </p:spPr>
        <p:txBody>
          <a:bodyPr>
            <a:normAutofit fontScale="77500" lnSpcReduction="20000"/>
          </a:bodyPr>
          <a:lstStyle/>
          <a:p>
            <a:r>
              <a:rPr lang="en-US" dirty="0"/>
              <a:t>IBM’s Deep Blue chess-playing system defeated world champion Garry Kasparov in 1997</a:t>
            </a:r>
          </a:p>
          <a:p>
            <a:pPr lvl="1"/>
            <a:r>
              <a:rPr lang="en-US" dirty="0"/>
              <a:t>Chess is of course a very simple world!</a:t>
            </a:r>
          </a:p>
          <a:p>
            <a:r>
              <a:rPr lang="en-US" dirty="0"/>
              <a:t>A person’s everyday life requires an immense amount of knowledge about the world. </a:t>
            </a:r>
          </a:p>
          <a:p>
            <a:pPr lvl="1"/>
            <a:r>
              <a:rPr lang="en-US" dirty="0"/>
              <a:t>Much of this knowledge is subjective and intuitive, and therefore difficult to articulate in a formal way. </a:t>
            </a:r>
          </a:p>
          <a:p>
            <a:r>
              <a:rPr lang="en-US" dirty="0"/>
              <a:t>Computers need to capture this same knowledge in order to behave in an intelligent way. </a:t>
            </a:r>
          </a:p>
        </p:txBody>
      </p:sp>
      <p:pic>
        <p:nvPicPr>
          <p:cNvPr id="4" name="Picture 3">
            <a:extLst>
              <a:ext uri="{FF2B5EF4-FFF2-40B4-BE49-F238E27FC236}">
                <a16:creationId xmlns:a16="http://schemas.microsoft.com/office/drawing/2014/main" id="{33354F44-C454-E34A-8E67-22F958B17285}"/>
              </a:ext>
            </a:extLst>
          </p:cNvPr>
          <p:cNvPicPr>
            <a:picLocks noChangeAspect="1"/>
          </p:cNvPicPr>
          <p:nvPr/>
        </p:nvPicPr>
        <p:blipFill>
          <a:blip r:embed="rId2"/>
          <a:stretch>
            <a:fillRect/>
          </a:stretch>
        </p:blipFill>
        <p:spPr>
          <a:xfrm>
            <a:off x="8607287" y="2717799"/>
            <a:ext cx="4161183" cy="2701413"/>
          </a:xfrm>
          <a:prstGeom prst="rect">
            <a:avLst/>
          </a:prstGeom>
        </p:spPr>
      </p:pic>
      <p:pic>
        <p:nvPicPr>
          <p:cNvPr id="5" name="Picture 4">
            <a:extLst>
              <a:ext uri="{FF2B5EF4-FFF2-40B4-BE49-F238E27FC236}">
                <a16:creationId xmlns:a16="http://schemas.microsoft.com/office/drawing/2014/main" id="{C565ED14-1E33-BC4E-A56B-116DBED3E7A4}"/>
              </a:ext>
            </a:extLst>
          </p:cNvPr>
          <p:cNvPicPr>
            <a:picLocks noChangeAspect="1"/>
          </p:cNvPicPr>
          <p:nvPr/>
        </p:nvPicPr>
        <p:blipFill>
          <a:blip r:embed="rId3"/>
          <a:stretch>
            <a:fillRect/>
          </a:stretch>
        </p:blipFill>
        <p:spPr>
          <a:xfrm>
            <a:off x="8566958" y="5879448"/>
            <a:ext cx="4201512" cy="2998028"/>
          </a:xfrm>
          <a:prstGeom prst="rect">
            <a:avLst/>
          </a:prstGeom>
        </p:spPr>
      </p:pic>
    </p:spTree>
    <p:extLst>
      <p:ext uri="{BB962C8B-B14F-4D97-AF65-F5344CB8AC3E}">
        <p14:creationId xmlns:p14="http://schemas.microsoft.com/office/powerpoint/2010/main" val="6836434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3A87-7A97-1440-B437-2E4B51E35A62}"/>
              </a:ext>
            </a:extLst>
          </p:cNvPr>
          <p:cNvSpPr>
            <a:spLocks noGrp="1"/>
          </p:cNvSpPr>
          <p:nvPr>
            <p:ph type="title"/>
          </p:nvPr>
        </p:nvSpPr>
        <p:spPr/>
        <p:txBody>
          <a:bodyPr/>
          <a:lstStyle/>
          <a:p>
            <a:r>
              <a:rPr lang="en-US" dirty="0"/>
              <a:t>Other applications</a:t>
            </a:r>
            <a:endParaRPr lang="en-LB" dirty="0"/>
          </a:p>
        </p:txBody>
      </p:sp>
      <p:sp>
        <p:nvSpPr>
          <p:cNvPr id="3" name="Text Placeholder 2">
            <a:extLst>
              <a:ext uri="{FF2B5EF4-FFF2-40B4-BE49-F238E27FC236}">
                <a16:creationId xmlns:a16="http://schemas.microsoft.com/office/drawing/2014/main" id="{21753E64-DC31-E44C-837A-C213D7561F48}"/>
              </a:ext>
            </a:extLst>
          </p:cNvPr>
          <p:cNvSpPr>
            <a:spLocks noGrp="1"/>
          </p:cNvSpPr>
          <p:nvPr>
            <p:ph type="body" idx="1"/>
          </p:nvPr>
        </p:nvSpPr>
        <p:spPr/>
        <p:txBody>
          <a:bodyPr>
            <a:normAutofit fontScale="92500" lnSpcReduction="10000"/>
          </a:bodyPr>
          <a:lstStyle/>
          <a:p>
            <a:r>
              <a:rPr lang="en-US" dirty="0"/>
              <a:t>Recurrent neural networks, such as the LSTM sequence model are now used to model relationships between sequences and other sequences rather than just fixed inputs.</a:t>
            </a:r>
          </a:p>
          <a:p>
            <a:r>
              <a:rPr lang="en-US" dirty="0"/>
              <a:t>In the context of reinforcement learning, an autonomous agent must learn to perform a task by trial and error, without any guidance from the human operator.</a:t>
            </a:r>
          </a:p>
          <a:p>
            <a:pPr lvl="1"/>
            <a:r>
              <a:rPr lang="en-US" dirty="0"/>
              <a:t> DeepMind demonstrated that a deep reinforcement learning system is capable of learning to play Atari video games, reaching human-level performance </a:t>
            </a:r>
          </a:p>
          <a:p>
            <a:pPr lvl="1"/>
            <a:r>
              <a:rPr lang="en-US" dirty="0"/>
              <a:t>Deep learning has also significantly improved the performance of reinforcement learning for robotics</a:t>
            </a:r>
          </a:p>
          <a:p>
            <a:endParaRPr lang="en-LB" dirty="0"/>
          </a:p>
        </p:txBody>
      </p:sp>
    </p:spTree>
    <p:extLst>
      <p:ext uri="{BB962C8B-B14F-4D97-AF65-F5344CB8AC3E}">
        <p14:creationId xmlns:p14="http://schemas.microsoft.com/office/powerpoint/2010/main" val="203600885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43A59-F45F-CE47-B6BD-2200277B3A52}"/>
              </a:ext>
            </a:extLst>
          </p:cNvPr>
          <p:cNvSpPr>
            <a:spLocks noGrp="1"/>
          </p:cNvSpPr>
          <p:nvPr>
            <p:ph type="title"/>
          </p:nvPr>
        </p:nvSpPr>
        <p:spPr/>
        <p:txBody>
          <a:bodyPr/>
          <a:lstStyle/>
          <a:p>
            <a:r>
              <a:rPr lang="en-US" dirty="0"/>
              <a:t>C</a:t>
            </a:r>
            <a:r>
              <a:rPr lang="en-LB" dirty="0"/>
              <a:t>ompanies and tools </a:t>
            </a:r>
          </a:p>
        </p:txBody>
      </p:sp>
      <p:sp>
        <p:nvSpPr>
          <p:cNvPr id="3" name="Text Placeholder 2">
            <a:extLst>
              <a:ext uri="{FF2B5EF4-FFF2-40B4-BE49-F238E27FC236}">
                <a16:creationId xmlns:a16="http://schemas.microsoft.com/office/drawing/2014/main" id="{DEBD8F24-EF87-F440-A622-40820C785D42}"/>
              </a:ext>
            </a:extLst>
          </p:cNvPr>
          <p:cNvSpPr>
            <a:spLocks noGrp="1"/>
          </p:cNvSpPr>
          <p:nvPr>
            <p:ph type="body" idx="1"/>
          </p:nvPr>
        </p:nvSpPr>
        <p:spPr>
          <a:xfrm>
            <a:off x="952500" y="2603500"/>
            <a:ext cx="10020300" cy="6286500"/>
          </a:xfrm>
        </p:spPr>
        <p:txBody>
          <a:bodyPr>
            <a:normAutofit/>
          </a:bodyPr>
          <a:lstStyle/>
          <a:p>
            <a:r>
              <a:rPr lang="en-US" dirty="0"/>
              <a:t>Google, Microsoft, Facebook, IBM, Baidu, Apple, Adobe, Netflix, NVIDIA and NEC.</a:t>
            </a:r>
          </a:p>
          <a:p>
            <a:r>
              <a:rPr lang="en-US" dirty="0"/>
              <a:t>Competition and Convergence of Deep Learning Libraries:</a:t>
            </a:r>
          </a:p>
          <a:p>
            <a:pPr lvl="1"/>
            <a:r>
              <a:rPr lang="en-US" dirty="0"/>
              <a:t>TensorFlow 2.0 </a:t>
            </a:r>
          </a:p>
          <a:p>
            <a:pPr lvl="1"/>
            <a:r>
              <a:rPr lang="en-US" dirty="0" err="1"/>
              <a:t>PyTorch</a:t>
            </a:r>
            <a:r>
              <a:rPr lang="en-US" dirty="0"/>
              <a:t> 1.3</a:t>
            </a:r>
          </a:p>
        </p:txBody>
      </p:sp>
      <p:pic>
        <p:nvPicPr>
          <p:cNvPr id="4" name="Picture 3">
            <a:extLst>
              <a:ext uri="{FF2B5EF4-FFF2-40B4-BE49-F238E27FC236}">
                <a16:creationId xmlns:a16="http://schemas.microsoft.com/office/drawing/2014/main" id="{AB3B3476-D666-DE41-808D-6D1488A5A368}"/>
              </a:ext>
            </a:extLst>
          </p:cNvPr>
          <p:cNvPicPr>
            <a:picLocks noChangeAspect="1"/>
          </p:cNvPicPr>
          <p:nvPr/>
        </p:nvPicPr>
        <p:blipFill>
          <a:blip r:embed="rId2"/>
          <a:stretch>
            <a:fillRect/>
          </a:stretch>
        </p:blipFill>
        <p:spPr>
          <a:xfrm>
            <a:off x="6168887" y="5004324"/>
            <a:ext cx="5469282" cy="1043655"/>
          </a:xfrm>
          <a:prstGeom prst="rect">
            <a:avLst/>
          </a:prstGeom>
        </p:spPr>
      </p:pic>
      <p:pic>
        <p:nvPicPr>
          <p:cNvPr id="5" name="Picture 4">
            <a:extLst>
              <a:ext uri="{FF2B5EF4-FFF2-40B4-BE49-F238E27FC236}">
                <a16:creationId xmlns:a16="http://schemas.microsoft.com/office/drawing/2014/main" id="{3B383146-6B28-CA47-9E59-98FC61DAC590}"/>
              </a:ext>
            </a:extLst>
          </p:cNvPr>
          <p:cNvPicPr>
            <a:picLocks noChangeAspect="1"/>
          </p:cNvPicPr>
          <p:nvPr/>
        </p:nvPicPr>
        <p:blipFill>
          <a:blip r:embed="rId3"/>
          <a:stretch>
            <a:fillRect/>
          </a:stretch>
        </p:blipFill>
        <p:spPr>
          <a:xfrm>
            <a:off x="6168887" y="6167503"/>
            <a:ext cx="6056242" cy="1645279"/>
          </a:xfrm>
          <a:prstGeom prst="rect">
            <a:avLst/>
          </a:prstGeom>
        </p:spPr>
      </p:pic>
      <p:sp>
        <p:nvSpPr>
          <p:cNvPr id="6" name="Rectangle 5">
            <a:extLst>
              <a:ext uri="{FF2B5EF4-FFF2-40B4-BE49-F238E27FC236}">
                <a16:creationId xmlns:a16="http://schemas.microsoft.com/office/drawing/2014/main" id="{B4206BF7-CF67-4045-A4C7-7A6C83899931}"/>
              </a:ext>
            </a:extLst>
          </p:cNvPr>
          <p:cNvSpPr/>
          <p:nvPr/>
        </p:nvSpPr>
        <p:spPr>
          <a:xfrm>
            <a:off x="287131" y="8351391"/>
            <a:ext cx="7286485" cy="1077218"/>
          </a:xfrm>
          <a:prstGeom prst="rect">
            <a:avLst/>
          </a:prstGeom>
        </p:spPr>
        <p:txBody>
          <a:bodyPr wrap="square">
            <a:spAutoFit/>
          </a:bodyPr>
          <a:lstStyle/>
          <a:p>
            <a:pPr algn="l"/>
            <a:r>
              <a:rPr lang="en-US" sz="3200" dirty="0">
                <a:latin typeface="Calibri" panose="020F0502020204030204" pitchFamily="34" charset="0"/>
              </a:rPr>
              <a:t>Python 2 support ended on Jan 1, 2020.</a:t>
            </a:r>
          </a:p>
          <a:p>
            <a:pPr algn="l"/>
            <a:r>
              <a:rPr lang="en-US" sz="3200" b="1" dirty="0">
                <a:latin typeface="Helvetica" pitchFamily="2" charset="0"/>
              </a:rPr>
              <a:t>&gt;&gt;&gt; print “Goodbye World”</a:t>
            </a:r>
            <a:endParaRPr lang="en-US" sz="3200" dirty="0">
              <a:latin typeface="Helvetica" pitchFamily="2" charset="0"/>
            </a:endParaRPr>
          </a:p>
        </p:txBody>
      </p:sp>
    </p:spTree>
    <p:extLst>
      <p:ext uri="{BB962C8B-B14F-4D97-AF65-F5344CB8AC3E}">
        <p14:creationId xmlns:p14="http://schemas.microsoft.com/office/powerpoint/2010/main" val="161104904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B35E-9EBF-A048-8FF3-4717965A052F}"/>
              </a:ext>
            </a:extLst>
          </p:cNvPr>
          <p:cNvSpPr>
            <a:spLocks noGrp="1"/>
          </p:cNvSpPr>
          <p:nvPr>
            <p:ph type="title"/>
          </p:nvPr>
        </p:nvSpPr>
        <p:spPr/>
        <p:txBody>
          <a:bodyPr/>
          <a:lstStyle/>
          <a:p>
            <a:r>
              <a:rPr lang="en-US" dirty="0"/>
              <a:t>T</a:t>
            </a:r>
            <a:r>
              <a:rPr lang="en-LB" dirty="0"/>
              <a:t>uring award</a:t>
            </a:r>
          </a:p>
        </p:txBody>
      </p:sp>
      <p:sp>
        <p:nvSpPr>
          <p:cNvPr id="3" name="Text Placeholder 2">
            <a:extLst>
              <a:ext uri="{FF2B5EF4-FFF2-40B4-BE49-F238E27FC236}">
                <a16:creationId xmlns:a16="http://schemas.microsoft.com/office/drawing/2014/main" id="{7A53B122-E8FF-334A-90FB-76672FC89A20}"/>
              </a:ext>
            </a:extLst>
          </p:cNvPr>
          <p:cNvSpPr>
            <a:spLocks noGrp="1"/>
          </p:cNvSpPr>
          <p:nvPr>
            <p:ph type="body" idx="1"/>
          </p:nvPr>
        </p:nvSpPr>
        <p:spPr/>
        <p:txBody>
          <a:bodyPr>
            <a:normAutofit/>
          </a:bodyPr>
          <a:lstStyle/>
          <a:p>
            <a:r>
              <a:rPr lang="en-US" dirty="0"/>
              <a:t>Yann </a:t>
            </a:r>
            <a:r>
              <a:rPr lang="en-US" dirty="0" err="1"/>
              <a:t>LeCun</a:t>
            </a:r>
            <a:endParaRPr lang="en-US" dirty="0"/>
          </a:p>
          <a:p>
            <a:r>
              <a:rPr lang="en-US" dirty="0"/>
              <a:t>Geoffrey Hinton</a:t>
            </a:r>
          </a:p>
          <a:p>
            <a:r>
              <a:rPr lang="en-US" dirty="0" err="1"/>
              <a:t>Yoshua</a:t>
            </a:r>
            <a:r>
              <a:rPr lang="en-US" dirty="0"/>
              <a:t> </a:t>
            </a:r>
            <a:r>
              <a:rPr lang="en-US" dirty="0" err="1"/>
              <a:t>Bengio</a:t>
            </a:r>
            <a:endParaRPr lang="en-US" dirty="0"/>
          </a:p>
          <a:p>
            <a:pPr marL="0" indent="0">
              <a:buNone/>
            </a:pPr>
            <a:r>
              <a:rPr lang="en-US" dirty="0"/>
              <a:t>Turing Award given for:</a:t>
            </a:r>
          </a:p>
          <a:p>
            <a:endParaRPr lang="en-LB" dirty="0"/>
          </a:p>
        </p:txBody>
      </p:sp>
      <p:pic>
        <p:nvPicPr>
          <p:cNvPr id="4" name="Picture 3">
            <a:extLst>
              <a:ext uri="{FF2B5EF4-FFF2-40B4-BE49-F238E27FC236}">
                <a16:creationId xmlns:a16="http://schemas.microsoft.com/office/drawing/2014/main" id="{7EB21C02-2B4C-9B4B-9066-A20D969216D7}"/>
              </a:ext>
            </a:extLst>
          </p:cNvPr>
          <p:cNvPicPr>
            <a:picLocks noChangeAspect="1"/>
          </p:cNvPicPr>
          <p:nvPr/>
        </p:nvPicPr>
        <p:blipFill>
          <a:blip r:embed="rId3"/>
          <a:stretch>
            <a:fillRect/>
          </a:stretch>
        </p:blipFill>
        <p:spPr>
          <a:xfrm>
            <a:off x="6818244" y="3326664"/>
            <a:ext cx="4650408" cy="3100272"/>
          </a:xfrm>
          <a:prstGeom prst="rect">
            <a:avLst/>
          </a:prstGeom>
        </p:spPr>
      </p:pic>
      <p:sp>
        <p:nvSpPr>
          <p:cNvPr id="5" name="Rectangle 4">
            <a:extLst>
              <a:ext uri="{FF2B5EF4-FFF2-40B4-BE49-F238E27FC236}">
                <a16:creationId xmlns:a16="http://schemas.microsoft.com/office/drawing/2014/main" id="{219CAD7C-EC87-D840-97EA-632C86712263}"/>
              </a:ext>
            </a:extLst>
          </p:cNvPr>
          <p:cNvSpPr/>
          <p:nvPr/>
        </p:nvSpPr>
        <p:spPr>
          <a:xfrm>
            <a:off x="1342888" y="6581676"/>
            <a:ext cx="6502400" cy="2308324"/>
          </a:xfrm>
          <a:prstGeom prst="rect">
            <a:avLst/>
          </a:prstGeom>
        </p:spPr>
        <p:txBody>
          <a:bodyPr>
            <a:spAutoFit/>
          </a:bodyPr>
          <a:lstStyle/>
          <a:p>
            <a:pPr algn="l"/>
            <a:r>
              <a:rPr lang="en-US" dirty="0">
                <a:latin typeface="Calibri" panose="020F0502020204030204" pitchFamily="34" charset="0"/>
              </a:rPr>
              <a:t>“The conceptual and engineering breakthroughs that have made deep neural networks a critical component of computing.”</a:t>
            </a:r>
          </a:p>
        </p:txBody>
      </p:sp>
      <p:sp>
        <p:nvSpPr>
          <p:cNvPr id="6" name="TextBox 5">
            <a:extLst>
              <a:ext uri="{FF2B5EF4-FFF2-40B4-BE49-F238E27FC236}">
                <a16:creationId xmlns:a16="http://schemas.microsoft.com/office/drawing/2014/main" id="{ABC4BB47-38A5-BB4D-B67E-B5DCA55AEA61}"/>
              </a:ext>
            </a:extLst>
          </p:cNvPr>
          <p:cNvSpPr txBox="1"/>
          <p:nvPr/>
        </p:nvSpPr>
        <p:spPr>
          <a:xfrm>
            <a:off x="12432220" y="9133757"/>
            <a:ext cx="10265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LB" sz="3600" b="0" i="0" u="none" strike="noStrike" cap="none" spc="0" normalizeH="0" baseline="0" dirty="0">
              <a:ln>
                <a:noFill/>
              </a:ln>
              <a:solidFill>
                <a:srgbClr val="000000"/>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5497857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8071-AEC0-0644-8B32-53CF11409F18}"/>
              </a:ext>
            </a:extLst>
          </p:cNvPr>
          <p:cNvSpPr>
            <a:spLocks noGrp="1"/>
          </p:cNvSpPr>
          <p:nvPr>
            <p:ph type="title"/>
          </p:nvPr>
        </p:nvSpPr>
        <p:spPr/>
        <p:txBody>
          <a:bodyPr/>
          <a:lstStyle/>
          <a:p>
            <a:r>
              <a:rPr lang="en-US" dirty="0"/>
              <a:t>O</a:t>
            </a:r>
            <a:r>
              <a:rPr lang="en-LB" dirty="0"/>
              <a:t>nline courses </a:t>
            </a:r>
          </a:p>
        </p:txBody>
      </p:sp>
      <p:sp>
        <p:nvSpPr>
          <p:cNvPr id="3" name="Text Placeholder 2">
            <a:extLst>
              <a:ext uri="{FF2B5EF4-FFF2-40B4-BE49-F238E27FC236}">
                <a16:creationId xmlns:a16="http://schemas.microsoft.com/office/drawing/2014/main" id="{1BFDF86B-391F-5A47-AAE7-6AF1ACF05AB7}"/>
              </a:ext>
            </a:extLst>
          </p:cNvPr>
          <p:cNvSpPr>
            <a:spLocks noGrp="1"/>
          </p:cNvSpPr>
          <p:nvPr>
            <p:ph type="body" idx="1"/>
          </p:nvPr>
        </p:nvSpPr>
        <p:spPr/>
        <p:txBody>
          <a:bodyPr>
            <a:normAutofit fontScale="77500" lnSpcReduction="20000"/>
          </a:bodyPr>
          <a:lstStyle/>
          <a:p>
            <a:r>
              <a:rPr lang="en-US" dirty="0" err="1"/>
              <a:t>Fast.ai</a:t>
            </a:r>
            <a:r>
              <a:rPr lang="en-US" dirty="0"/>
              <a:t>: Practical Deep Learning for Coders</a:t>
            </a:r>
          </a:p>
          <a:p>
            <a:pPr lvl="1"/>
            <a:r>
              <a:rPr lang="en-US" dirty="0"/>
              <a:t>Jeremy Howard et al.</a:t>
            </a:r>
          </a:p>
          <a:p>
            <a:r>
              <a:rPr lang="en-US" dirty="0"/>
              <a:t>Stanford CS231n: Convolutional Neural Networks for Visual Recognition</a:t>
            </a:r>
          </a:p>
          <a:p>
            <a:r>
              <a:rPr lang="en-US" dirty="0"/>
              <a:t>Stanford CS224n: Natural Language Processing with Deep Learning </a:t>
            </a:r>
          </a:p>
          <a:p>
            <a:r>
              <a:rPr lang="en-US" dirty="0" err="1"/>
              <a:t>Deeplearning.ai</a:t>
            </a:r>
            <a:r>
              <a:rPr lang="en-US" dirty="0"/>
              <a:t> (Coursera): Deep Learning</a:t>
            </a:r>
          </a:p>
          <a:p>
            <a:pPr lvl="1"/>
            <a:r>
              <a:rPr lang="en-US" dirty="0"/>
              <a:t>Andrew Ng</a:t>
            </a:r>
          </a:p>
          <a:p>
            <a:r>
              <a:rPr lang="en-US" dirty="0"/>
              <a:t>Reinforcement Learning</a:t>
            </a:r>
          </a:p>
          <a:p>
            <a:pPr lvl="1"/>
            <a:r>
              <a:rPr lang="en-US" dirty="0"/>
              <a:t>David Silver: Introduction to Reinforcement Learning</a:t>
            </a:r>
          </a:p>
          <a:p>
            <a:pPr lvl="1"/>
            <a:r>
              <a:rPr lang="en-US" dirty="0" err="1"/>
              <a:t>OpenAI</a:t>
            </a:r>
            <a:r>
              <a:rPr lang="en-US" dirty="0"/>
              <a:t>: Spinning Up in Deep RL</a:t>
            </a:r>
          </a:p>
          <a:p>
            <a:endParaRPr lang="en-LB" dirty="0"/>
          </a:p>
        </p:txBody>
      </p:sp>
    </p:spTree>
    <p:extLst>
      <p:ext uri="{BB962C8B-B14F-4D97-AF65-F5344CB8AC3E}">
        <p14:creationId xmlns:p14="http://schemas.microsoft.com/office/powerpoint/2010/main" val="221481255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B785-F46D-4747-8EE8-DC7A67433918}"/>
              </a:ext>
            </a:extLst>
          </p:cNvPr>
          <p:cNvSpPr>
            <a:spLocks noGrp="1"/>
          </p:cNvSpPr>
          <p:nvPr>
            <p:ph type="title"/>
          </p:nvPr>
        </p:nvSpPr>
        <p:spPr/>
        <p:txBody>
          <a:bodyPr/>
          <a:lstStyle/>
          <a:p>
            <a:r>
              <a:rPr lang="en-US" dirty="0"/>
              <a:t>S</a:t>
            </a:r>
            <a:r>
              <a:rPr lang="en-LB" dirty="0"/>
              <a:t>ummary </a:t>
            </a:r>
          </a:p>
        </p:txBody>
      </p:sp>
      <p:sp>
        <p:nvSpPr>
          <p:cNvPr id="3" name="Text Placeholder 2">
            <a:extLst>
              <a:ext uri="{FF2B5EF4-FFF2-40B4-BE49-F238E27FC236}">
                <a16:creationId xmlns:a16="http://schemas.microsoft.com/office/drawing/2014/main" id="{E435B7C5-EBE1-BE41-986B-1ED81ED76044}"/>
              </a:ext>
            </a:extLst>
          </p:cNvPr>
          <p:cNvSpPr>
            <a:spLocks noGrp="1"/>
          </p:cNvSpPr>
          <p:nvPr>
            <p:ph type="body" idx="1"/>
          </p:nvPr>
        </p:nvSpPr>
        <p:spPr/>
        <p:txBody>
          <a:bodyPr>
            <a:normAutofit fontScale="85000" lnSpcReduction="20000"/>
          </a:bodyPr>
          <a:lstStyle/>
          <a:p>
            <a:r>
              <a:rPr lang="en-US" dirty="0"/>
              <a:t>Deep learning is an approach to machine learning that has drawn heavily on our knowledge of the human brain, statistics and applied math as it developed over the past several decades. </a:t>
            </a:r>
          </a:p>
          <a:p>
            <a:r>
              <a:rPr lang="en-US" dirty="0"/>
              <a:t>In recent years, it has seen tremendous growth in its popularity and usefulness, due in large part to more </a:t>
            </a:r>
          </a:p>
          <a:p>
            <a:pPr lvl="1"/>
            <a:r>
              <a:rPr lang="en-US" dirty="0"/>
              <a:t>powerful computers,</a:t>
            </a:r>
          </a:p>
          <a:p>
            <a:pPr lvl="1"/>
            <a:r>
              <a:rPr lang="en-US" dirty="0"/>
              <a:t>larger datasets and </a:t>
            </a:r>
          </a:p>
          <a:p>
            <a:pPr lvl="1"/>
            <a:r>
              <a:rPr lang="en-US" dirty="0"/>
              <a:t>techniques to train deeper networks. </a:t>
            </a:r>
          </a:p>
          <a:p>
            <a:r>
              <a:rPr lang="en-US" dirty="0"/>
              <a:t>The years ahead are full of challenges and opportunities to improve deep learning even further and bring it to new frontiers.</a:t>
            </a:r>
          </a:p>
          <a:p>
            <a:endParaRPr lang="en-LB" dirty="0"/>
          </a:p>
        </p:txBody>
      </p:sp>
    </p:spTree>
    <p:extLst>
      <p:ext uri="{BB962C8B-B14F-4D97-AF65-F5344CB8AC3E}">
        <p14:creationId xmlns:p14="http://schemas.microsoft.com/office/powerpoint/2010/main" val="280217132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B242-2EE3-FB42-B9DD-D925C5AFF01C}"/>
              </a:ext>
            </a:extLst>
          </p:cNvPr>
          <p:cNvSpPr>
            <a:spLocks noGrp="1"/>
          </p:cNvSpPr>
          <p:nvPr>
            <p:ph type="title"/>
          </p:nvPr>
        </p:nvSpPr>
        <p:spPr/>
        <p:txBody>
          <a:bodyPr/>
          <a:lstStyle/>
          <a:p>
            <a:r>
              <a:rPr lang="en-US" dirty="0"/>
              <a:t>W</a:t>
            </a:r>
            <a:r>
              <a:rPr lang="en-LB" dirty="0"/>
              <a:t>atch</a:t>
            </a:r>
          </a:p>
        </p:txBody>
      </p:sp>
      <p:sp>
        <p:nvSpPr>
          <p:cNvPr id="3" name="Text Placeholder 2">
            <a:extLst>
              <a:ext uri="{FF2B5EF4-FFF2-40B4-BE49-F238E27FC236}">
                <a16:creationId xmlns:a16="http://schemas.microsoft.com/office/drawing/2014/main" id="{26215DC2-F225-A447-8FD4-500AE5A77B63}"/>
              </a:ext>
            </a:extLst>
          </p:cNvPr>
          <p:cNvSpPr>
            <a:spLocks noGrp="1"/>
          </p:cNvSpPr>
          <p:nvPr>
            <p:ph type="body" idx="1"/>
          </p:nvPr>
        </p:nvSpPr>
        <p:spPr/>
        <p:txBody>
          <a:bodyPr/>
          <a:lstStyle/>
          <a:p>
            <a:r>
              <a:rPr lang="en-US" dirty="0">
                <a:hlinkClick r:id="rId2"/>
              </a:rPr>
              <a:t>https://www.youtube.com/watch?v=vi7lACKOUao</a:t>
            </a:r>
            <a:endParaRPr lang="en-US" dirty="0"/>
          </a:p>
          <a:p>
            <a:r>
              <a:rPr lang="en-US" dirty="0">
                <a:hlinkClick r:id="rId3"/>
              </a:rPr>
              <a:t>https://www.youtube.com/watch?v=0VH1Lim8gL8</a:t>
            </a:r>
            <a:endParaRPr lang="en-LB" dirty="0"/>
          </a:p>
        </p:txBody>
      </p:sp>
    </p:spTree>
    <p:extLst>
      <p:ext uri="{BB962C8B-B14F-4D97-AF65-F5344CB8AC3E}">
        <p14:creationId xmlns:p14="http://schemas.microsoft.com/office/powerpoint/2010/main" val="25180278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2DA6-6FD0-E446-A27E-148810BC3A9D}"/>
              </a:ext>
            </a:extLst>
          </p:cNvPr>
          <p:cNvSpPr>
            <a:spLocks noGrp="1"/>
          </p:cNvSpPr>
          <p:nvPr>
            <p:ph type="title"/>
          </p:nvPr>
        </p:nvSpPr>
        <p:spPr/>
        <p:txBody>
          <a:bodyPr/>
          <a:lstStyle/>
          <a:p>
            <a:r>
              <a:rPr lang="en-LB" dirty="0"/>
              <a:t>Previous AI appraches</a:t>
            </a:r>
          </a:p>
        </p:txBody>
      </p:sp>
      <p:sp>
        <p:nvSpPr>
          <p:cNvPr id="3" name="Text Placeholder 2">
            <a:extLst>
              <a:ext uri="{FF2B5EF4-FFF2-40B4-BE49-F238E27FC236}">
                <a16:creationId xmlns:a16="http://schemas.microsoft.com/office/drawing/2014/main" id="{C29721FF-A768-E940-9C89-0F39A805731D}"/>
              </a:ext>
            </a:extLst>
          </p:cNvPr>
          <p:cNvSpPr>
            <a:spLocks noGrp="1"/>
          </p:cNvSpPr>
          <p:nvPr>
            <p:ph type="body" idx="1"/>
          </p:nvPr>
        </p:nvSpPr>
        <p:spPr/>
        <p:txBody>
          <a:bodyPr>
            <a:normAutofit lnSpcReduction="10000"/>
          </a:bodyPr>
          <a:lstStyle/>
          <a:p>
            <a:r>
              <a:rPr lang="en-US" b="1" dirty="0"/>
              <a:t>Knowledge base: </a:t>
            </a:r>
            <a:r>
              <a:rPr lang="en-US" dirty="0"/>
              <a:t>A computer can reason about statements in a formal language automatically using logical inference rules. </a:t>
            </a:r>
          </a:p>
          <a:p>
            <a:r>
              <a:rPr lang="en-US" dirty="0"/>
              <a:t>Cyc failed to understand a story about a person named Fred shaving in the morning</a:t>
            </a:r>
          </a:p>
          <a:p>
            <a:pPr lvl="1"/>
            <a:r>
              <a:rPr lang="en-US" dirty="0"/>
              <a:t>people do not have electrical parts, </a:t>
            </a:r>
          </a:p>
          <a:p>
            <a:pPr lvl="1"/>
            <a:r>
              <a:rPr lang="en-US" dirty="0"/>
              <a:t>but Fred was holding an electric razor</a:t>
            </a:r>
          </a:p>
          <a:p>
            <a:pPr lvl="1"/>
            <a:r>
              <a:rPr lang="en-US" dirty="0"/>
              <a:t>“</a:t>
            </a:r>
            <a:r>
              <a:rPr lang="en-US" dirty="0" err="1"/>
              <a:t>FredWhileShaving</a:t>
            </a:r>
            <a:r>
              <a:rPr lang="en-US" dirty="0"/>
              <a:t>” contained electrical parts.</a:t>
            </a:r>
          </a:p>
          <a:p>
            <a:pPr lvl="1"/>
            <a:r>
              <a:rPr lang="en-US" dirty="0"/>
              <a:t>Cyc asked whether Fred was still a person while he was shaving!</a:t>
            </a:r>
          </a:p>
        </p:txBody>
      </p:sp>
    </p:spTree>
    <p:extLst>
      <p:ext uri="{BB962C8B-B14F-4D97-AF65-F5344CB8AC3E}">
        <p14:creationId xmlns:p14="http://schemas.microsoft.com/office/powerpoint/2010/main" val="169113340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E7327-F60B-FF4F-B511-CF98F742875C}"/>
              </a:ext>
            </a:extLst>
          </p:cNvPr>
          <p:cNvSpPr>
            <a:spLocks noGrp="1"/>
          </p:cNvSpPr>
          <p:nvPr>
            <p:ph type="title"/>
          </p:nvPr>
        </p:nvSpPr>
        <p:spPr/>
        <p:txBody>
          <a:bodyPr/>
          <a:lstStyle/>
          <a:p>
            <a:r>
              <a:rPr lang="en-US" dirty="0"/>
              <a:t>M</a:t>
            </a:r>
            <a:r>
              <a:rPr lang="en-LB" dirty="0"/>
              <a:t>achine learning</a:t>
            </a:r>
          </a:p>
        </p:txBody>
      </p:sp>
      <p:sp>
        <p:nvSpPr>
          <p:cNvPr id="3" name="Text Placeholder 2">
            <a:extLst>
              <a:ext uri="{FF2B5EF4-FFF2-40B4-BE49-F238E27FC236}">
                <a16:creationId xmlns:a16="http://schemas.microsoft.com/office/drawing/2014/main" id="{D33AA62B-3D42-3346-BFD4-85BBE1295A22}"/>
              </a:ext>
            </a:extLst>
          </p:cNvPr>
          <p:cNvSpPr>
            <a:spLocks noGrp="1"/>
          </p:cNvSpPr>
          <p:nvPr>
            <p:ph type="body" idx="1"/>
          </p:nvPr>
        </p:nvSpPr>
        <p:spPr/>
        <p:txBody>
          <a:bodyPr/>
          <a:lstStyle/>
          <a:p>
            <a:r>
              <a:rPr lang="en-US" dirty="0"/>
              <a:t>Extracting patterns from raw data. </a:t>
            </a:r>
          </a:p>
          <a:p>
            <a:pPr lvl="1"/>
            <a:r>
              <a:rPr lang="en-US" dirty="0"/>
              <a:t>A simple machine learning algorithm called </a:t>
            </a:r>
            <a:r>
              <a:rPr lang="en-US" b="1" dirty="0"/>
              <a:t>logistic regression </a:t>
            </a:r>
            <a:r>
              <a:rPr lang="en-US" dirty="0"/>
              <a:t>can determine whether to recommend cesarean delivery</a:t>
            </a:r>
          </a:p>
          <a:p>
            <a:pPr lvl="1"/>
            <a:r>
              <a:rPr lang="en-US" dirty="0"/>
              <a:t>A simple machine learning algorithm called </a:t>
            </a:r>
            <a:r>
              <a:rPr lang="en-US" b="1" dirty="0"/>
              <a:t>naive Bayes</a:t>
            </a:r>
            <a:r>
              <a:rPr lang="en-US" dirty="0"/>
              <a:t> can separate legitimate e-mail from spam e-mail.</a:t>
            </a:r>
          </a:p>
          <a:p>
            <a:r>
              <a:rPr lang="en-US" dirty="0"/>
              <a:t>The performance of these simple machine learning algorithms depends heavily on the representation of the data they are given.</a:t>
            </a:r>
          </a:p>
          <a:p>
            <a:endParaRPr lang="en-US" dirty="0"/>
          </a:p>
          <a:p>
            <a:pPr lvl="1"/>
            <a:endParaRPr lang="en-US" dirty="0"/>
          </a:p>
          <a:p>
            <a:endParaRPr lang="en-LB" dirty="0"/>
          </a:p>
        </p:txBody>
      </p:sp>
    </p:spTree>
    <p:extLst>
      <p:ext uri="{BB962C8B-B14F-4D97-AF65-F5344CB8AC3E}">
        <p14:creationId xmlns:p14="http://schemas.microsoft.com/office/powerpoint/2010/main" val="52833213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66EC7-A6A5-0548-BA24-D156276144AA}"/>
              </a:ext>
            </a:extLst>
          </p:cNvPr>
          <p:cNvSpPr>
            <a:spLocks noGrp="1"/>
          </p:cNvSpPr>
          <p:nvPr>
            <p:ph type="title"/>
          </p:nvPr>
        </p:nvSpPr>
        <p:spPr/>
        <p:txBody>
          <a:bodyPr/>
          <a:lstStyle/>
          <a:p>
            <a:r>
              <a:rPr lang="en-LB" dirty="0"/>
              <a:t>Features</a:t>
            </a:r>
          </a:p>
        </p:txBody>
      </p:sp>
      <p:sp>
        <p:nvSpPr>
          <p:cNvPr id="3" name="Text Placeholder 2">
            <a:extLst>
              <a:ext uri="{FF2B5EF4-FFF2-40B4-BE49-F238E27FC236}">
                <a16:creationId xmlns:a16="http://schemas.microsoft.com/office/drawing/2014/main" id="{6B57A8A8-E046-A84A-843E-26A880224AD6}"/>
              </a:ext>
            </a:extLst>
          </p:cNvPr>
          <p:cNvSpPr>
            <a:spLocks noGrp="1"/>
          </p:cNvSpPr>
          <p:nvPr>
            <p:ph type="body" idx="1"/>
          </p:nvPr>
        </p:nvSpPr>
        <p:spPr/>
        <p:txBody>
          <a:bodyPr/>
          <a:lstStyle/>
          <a:p>
            <a:r>
              <a:rPr lang="en-US" dirty="0"/>
              <a:t>Each piece of information included in the representation of the patient is known as a feature.</a:t>
            </a:r>
          </a:p>
          <a:p>
            <a:r>
              <a:rPr lang="en-US" dirty="0"/>
              <a:t>Logistic regression learns how each of these features of the patient correlates with various outcomes</a:t>
            </a:r>
          </a:p>
          <a:p>
            <a:r>
              <a:rPr lang="en-US" dirty="0"/>
              <a:t>the choice of representation has an enormous effect on the performance of machine learning algorithms</a:t>
            </a:r>
          </a:p>
          <a:p>
            <a:endParaRPr lang="en-US" dirty="0"/>
          </a:p>
          <a:p>
            <a:endParaRPr lang="en-US" dirty="0"/>
          </a:p>
          <a:p>
            <a:endParaRPr lang="en-LB" dirty="0"/>
          </a:p>
        </p:txBody>
      </p:sp>
    </p:spTree>
    <p:extLst>
      <p:ext uri="{BB962C8B-B14F-4D97-AF65-F5344CB8AC3E}">
        <p14:creationId xmlns:p14="http://schemas.microsoft.com/office/powerpoint/2010/main" val="103586140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presentations Matter"/>
          <p:cNvSpPr>
            <a:spLocks noGrp="1"/>
          </p:cNvSpPr>
          <p:nvPr>
            <p:ph type="title"/>
          </p:nvPr>
        </p:nvSpPr>
        <p:spPr>
          <a:prstGeom prst="rect">
            <a:avLst/>
          </a:prstGeom>
        </p:spPr>
        <p:txBody>
          <a:bodyPr/>
          <a:lstStyle/>
          <a:p>
            <a:r>
              <a:t>Representations Matter</a:t>
            </a:r>
          </a:p>
        </p:txBody>
      </p:sp>
      <p:pic>
        <p:nvPicPr>
          <p:cNvPr id="124" name="Image" descr="Image"/>
          <p:cNvPicPr>
            <a:picLocks noChangeAspect="1"/>
          </p:cNvPicPr>
          <p:nvPr/>
        </p:nvPicPr>
        <p:blipFill>
          <a:blip r:embed="rId2"/>
          <a:stretch>
            <a:fillRect/>
          </a:stretch>
        </p:blipFill>
        <p:spPr>
          <a:xfrm>
            <a:off x="1459387" y="2721244"/>
            <a:ext cx="10086026" cy="6063712"/>
          </a:xfrm>
          <a:prstGeom prst="rect">
            <a:avLst/>
          </a:prstGeom>
          <a:ln w="12700">
            <a:miter lim="400000"/>
          </a:ln>
        </p:spPr>
      </p:pic>
      <p:sp>
        <p:nvSpPr>
          <p:cNvPr id="125" name="Figure 1.1"/>
          <p:cNvSpPr txBox="1"/>
          <p:nvPr/>
        </p:nvSpPr>
        <p:spPr>
          <a:xfrm>
            <a:off x="5415991" y="8901429"/>
            <a:ext cx="2172818" cy="647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Figure 1.1</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0783-7EC1-E540-BC93-E255CD5432CD}"/>
              </a:ext>
            </a:extLst>
          </p:cNvPr>
          <p:cNvSpPr>
            <a:spLocks noGrp="1"/>
          </p:cNvSpPr>
          <p:nvPr>
            <p:ph type="title"/>
          </p:nvPr>
        </p:nvSpPr>
        <p:spPr/>
        <p:txBody>
          <a:bodyPr/>
          <a:lstStyle/>
          <a:p>
            <a:r>
              <a:rPr lang="en-US" dirty="0"/>
              <a:t>Representation Learning</a:t>
            </a:r>
            <a:endParaRPr lang="en-LB" dirty="0"/>
          </a:p>
        </p:txBody>
      </p:sp>
      <p:sp>
        <p:nvSpPr>
          <p:cNvPr id="3" name="Text Placeholder 2">
            <a:extLst>
              <a:ext uri="{FF2B5EF4-FFF2-40B4-BE49-F238E27FC236}">
                <a16:creationId xmlns:a16="http://schemas.microsoft.com/office/drawing/2014/main" id="{9B5C676D-8FDB-E440-B9E6-350C74688B46}"/>
              </a:ext>
            </a:extLst>
          </p:cNvPr>
          <p:cNvSpPr>
            <a:spLocks noGrp="1"/>
          </p:cNvSpPr>
          <p:nvPr>
            <p:ph type="body" idx="1"/>
          </p:nvPr>
        </p:nvSpPr>
        <p:spPr/>
        <p:txBody>
          <a:bodyPr>
            <a:normAutofit lnSpcReduction="10000"/>
          </a:bodyPr>
          <a:lstStyle/>
          <a:p>
            <a:r>
              <a:rPr lang="en-US" dirty="0"/>
              <a:t>However, for many tasks, it is difficult to know what features should be extracted.</a:t>
            </a:r>
          </a:p>
          <a:p>
            <a:pPr lvl="1"/>
            <a:r>
              <a:rPr lang="en-US" dirty="0"/>
              <a:t>For example, suppose that we would like to write a program to detect cars in photographs.</a:t>
            </a:r>
          </a:p>
          <a:p>
            <a:pPr lvl="1"/>
            <a:r>
              <a:rPr lang="en-US" dirty="0"/>
              <a:t>We know that cars have wheels, </a:t>
            </a:r>
          </a:p>
          <a:p>
            <a:pPr lvl="1"/>
            <a:r>
              <a:rPr lang="en-US" dirty="0"/>
              <a:t>But how to describe exactly what a wheel looks like in terms of pixel values?</a:t>
            </a:r>
          </a:p>
          <a:p>
            <a:r>
              <a:rPr lang="en-US" dirty="0"/>
              <a:t>We need to discover not only the mapping from representation to output </a:t>
            </a:r>
          </a:p>
          <a:p>
            <a:pPr lvl="1"/>
            <a:r>
              <a:rPr lang="en-US" dirty="0"/>
              <a:t>but also the representation itself.</a:t>
            </a:r>
          </a:p>
        </p:txBody>
      </p:sp>
    </p:spTree>
    <p:extLst>
      <p:ext uri="{BB962C8B-B14F-4D97-AF65-F5344CB8AC3E}">
        <p14:creationId xmlns:p14="http://schemas.microsoft.com/office/powerpoint/2010/main" val="103524183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{46665BAA-04FB-D041-9266-3D9364154732}tf10001076</Template>
  <TotalTime>528</TotalTime>
  <Words>2738</Words>
  <Application>Microsoft Macintosh PowerPoint</Application>
  <PresentationFormat>Custom</PresentationFormat>
  <Paragraphs>248</Paragraphs>
  <Slides>45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Calibri</vt:lpstr>
      <vt:lpstr>Cambria Math</vt:lpstr>
      <vt:lpstr>Courier New</vt:lpstr>
      <vt:lpstr>Helvetica</vt:lpstr>
      <vt:lpstr>Helvetica Light</vt:lpstr>
      <vt:lpstr>Helvetica Neue</vt:lpstr>
      <vt:lpstr>Wingdings</vt:lpstr>
      <vt:lpstr>White</vt:lpstr>
      <vt:lpstr>Introduction</vt:lpstr>
      <vt:lpstr>Introduction </vt:lpstr>
      <vt:lpstr>Deep learning</vt:lpstr>
      <vt:lpstr>Computer vs. Human</vt:lpstr>
      <vt:lpstr>Previous AI appraches</vt:lpstr>
      <vt:lpstr>Machine learning</vt:lpstr>
      <vt:lpstr>Features</vt:lpstr>
      <vt:lpstr>Representations Matter</vt:lpstr>
      <vt:lpstr>Representation Learning</vt:lpstr>
      <vt:lpstr>Autoencoders </vt:lpstr>
      <vt:lpstr>Factors of variation</vt:lpstr>
      <vt:lpstr>Depth: Repeated Composition</vt:lpstr>
      <vt:lpstr>Multilayer perceptron (MLP)</vt:lpstr>
      <vt:lpstr>Multi-step computer program</vt:lpstr>
      <vt:lpstr>Computational Graphs</vt:lpstr>
      <vt:lpstr>Notion of depth</vt:lpstr>
      <vt:lpstr>Deep learning vs. machine learning</vt:lpstr>
      <vt:lpstr>Machine Learning and AI</vt:lpstr>
      <vt:lpstr>Learning Multiple Components</vt:lpstr>
      <vt:lpstr>Organization of the Book</vt:lpstr>
      <vt:lpstr>Who should take this course? </vt:lpstr>
      <vt:lpstr>Prerequisities</vt:lpstr>
      <vt:lpstr>Deep learning history</vt:lpstr>
      <vt:lpstr>History </vt:lpstr>
      <vt:lpstr>Historical Waves</vt:lpstr>
      <vt:lpstr>Perceptron (Rosenblatt, 1958, 1962)</vt:lpstr>
      <vt:lpstr>Linear models  (e.g. Perceptron, Adaline) </vt:lpstr>
      <vt:lpstr>Neuroscience</vt:lpstr>
      <vt:lpstr>Connectionism</vt:lpstr>
      <vt:lpstr>Second winter</vt:lpstr>
      <vt:lpstr>Third wave</vt:lpstr>
      <vt:lpstr>Historical Trends: Growing Datasets</vt:lpstr>
      <vt:lpstr>Historical Trends: Increasing model sizes</vt:lpstr>
      <vt:lpstr>Connections per Neuron</vt:lpstr>
      <vt:lpstr>Number of Neurons</vt:lpstr>
      <vt:lpstr>The MNIST Dataset</vt:lpstr>
      <vt:lpstr>Increasing Accuracy, and Real-World Impact</vt:lpstr>
      <vt:lpstr>Solving Object Recognition</vt:lpstr>
      <vt:lpstr>Increasing complexity</vt:lpstr>
      <vt:lpstr>Other applications</vt:lpstr>
      <vt:lpstr>Companies and tools </vt:lpstr>
      <vt:lpstr>Turing award</vt:lpstr>
      <vt:lpstr>Online courses </vt:lpstr>
      <vt:lpstr>Summary </vt:lpstr>
      <vt:lpstr>Watch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cp:lastModifiedBy>Mohamed El Baker Nassar</cp:lastModifiedBy>
  <cp:revision>94</cp:revision>
  <dcterms:modified xsi:type="dcterms:W3CDTF">2020-04-28T16:06:15Z</dcterms:modified>
</cp:coreProperties>
</file>